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8" r:id="rId9"/>
    <p:sldId id="269" r:id="rId10"/>
    <p:sldId id="265" r:id="rId11"/>
    <p:sldId id="264" r:id="rId12"/>
    <p:sldId id="266" r:id="rId13"/>
    <p:sldId id="270" r:id="rId14"/>
    <p:sldId id="267" r:id="rId15"/>
    <p:sldId id="272" r:id="rId16"/>
    <p:sldId id="274" r:id="rId17"/>
    <p:sldId id="271" r:id="rId18"/>
    <p:sldId id="275" r:id="rId19"/>
    <p:sldId id="276" r:id="rId20"/>
    <p:sldId id="277" r:id="rId21"/>
    <p:sldId id="278" r:id="rId22"/>
    <p:sldId id="279" r:id="rId23"/>
    <p:sldId id="280" r:id="rId24"/>
    <p:sldId id="283" r:id="rId25"/>
    <p:sldId id="284" r:id="rId26"/>
    <p:sldId id="285" r:id="rId27"/>
    <p:sldId id="287" r:id="rId28"/>
    <p:sldId id="288" r:id="rId29"/>
    <p:sldId id="289" r:id="rId30"/>
    <p:sldId id="290" r:id="rId31"/>
    <p:sldId id="291" r:id="rId32"/>
    <p:sldId id="281" r:id="rId33"/>
    <p:sldId id="282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3363"/>
    <a:srgbClr val="4C1534"/>
    <a:srgbClr val="E23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/>
    <p:restoredTop sz="94646"/>
  </p:normalViewPr>
  <p:slideViewPr>
    <p:cSldViewPr snapToGrid="0" snapToObjects="1">
      <p:cViewPr>
        <p:scale>
          <a:sx n="95" d="100"/>
          <a:sy n="95" d="100"/>
        </p:scale>
        <p:origin x="64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27B1A-97C3-F44E-80C8-9B351F4F3151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AA9AD-A87E-D446-A2B9-35B6EAA8A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3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AA9AD-A87E-D446-A2B9-35B6EAA8AA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5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tacritic.com/" TargetMode="External"/><Relationship Id="rId4" Type="http://schemas.openxmlformats.org/officeDocument/2006/relationships/hyperlink" Target="http://www.pitchfork.com/" TargetMode="External"/><Relationship Id="rId5" Type="http://schemas.openxmlformats.org/officeDocument/2006/relationships/hyperlink" Target="http://www.albumoftheyear.com/" TargetMode="External"/><Relationship Id="rId6" Type="http://schemas.openxmlformats.org/officeDocument/2006/relationships/hyperlink" Target="http://www.chartmetric.io/" TargetMode="External"/><Relationship Id="rId7" Type="http://schemas.openxmlformats.org/officeDocument/2006/relationships/hyperlink" Target="http://www.billboard.com/" TargetMode="External"/><Relationship Id="rId8" Type="http://schemas.openxmlformats.org/officeDocument/2006/relationships/hyperlink" Target="http://www.genius.com/" TargetMode="External"/><Relationship Id="rId9" Type="http://schemas.openxmlformats.org/officeDocument/2006/relationships/hyperlink" Target="http://www.thesource.com/" TargetMode="External"/><Relationship Id="rId10" Type="http://schemas.openxmlformats.org/officeDocument/2006/relationships/hyperlink" Target="http://www.xxlmag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wikipedia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hyperlink" Target="http://www.hiphople.com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lucaseo" TargetMode="External"/><Relationship Id="rId4" Type="http://schemas.openxmlformats.org/officeDocument/2006/relationships/hyperlink" Target="http://www.instagram.com/seoluca" TargetMode="External"/><Relationship Id="rId5" Type="http://schemas.openxmlformats.org/officeDocument/2006/relationships/hyperlink" Target="http://www.lucaseo.github.io/" TargetMode="External"/><Relationship Id="rId6" Type="http://schemas.openxmlformats.org/officeDocument/2006/relationships/hyperlink" Target="http://www.luca.herokuapp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github.com/lucaseo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066" y="2292824"/>
            <a:ext cx="11510725" cy="666644"/>
          </a:xfrm>
        </p:spPr>
        <p:txBody>
          <a:bodyPr>
            <a:noAutofit/>
          </a:bodyPr>
          <a:lstStyle/>
          <a:p>
            <a:r>
              <a:rPr lang="en-US" b="1" u="sng" dirty="0" smtClean="0"/>
              <a:t>Content worth debut artist classifier</a:t>
            </a:r>
            <a:endParaRPr lang="en-US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010" y="3095944"/>
            <a:ext cx="10993546" cy="590321"/>
          </a:xfrm>
        </p:spPr>
        <p:txBody>
          <a:bodyPr/>
          <a:lstStyle/>
          <a:p>
            <a:r>
              <a:rPr lang="ko-KR" altLang="en-US" sz="2800" b="1" dirty="0" smtClean="0">
                <a:solidFill>
                  <a:schemeClr val="bg1"/>
                </a:solidFill>
              </a:rPr>
              <a:t>흑인음악 전문 웹매거진의 신인 아티스트 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분류기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54589" y="5042647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 smtClean="0">
                <a:solidFill>
                  <a:schemeClr val="bg1"/>
                </a:solidFill>
              </a:rPr>
              <a:t>패스트캠퍼스 데이터사이언스 스쿨 </a:t>
            </a:r>
            <a:r>
              <a:rPr lang="en-US" altLang="ko-KR" b="1" dirty="0" smtClean="0">
                <a:solidFill>
                  <a:schemeClr val="bg1"/>
                </a:solidFill>
              </a:rPr>
              <a:t>7</a:t>
            </a:r>
            <a:r>
              <a:rPr lang="ko-KR" altLang="en-US" b="1" dirty="0" smtClean="0">
                <a:solidFill>
                  <a:schemeClr val="bg1"/>
                </a:solidFill>
              </a:rPr>
              <a:t>기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r"/>
            <a:endParaRPr lang="en-US" altLang="ko-KR" b="1" dirty="0" smtClean="0">
              <a:solidFill>
                <a:schemeClr val="bg1"/>
              </a:solidFill>
            </a:endParaRPr>
          </a:p>
          <a:p>
            <a:pPr algn="r"/>
            <a:r>
              <a:rPr lang="ko-KR" altLang="en-US" b="1" dirty="0" smtClean="0">
                <a:solidFill>
                  <a:schemeClr val="bg1"/>
                </a:solidFill>
              </a:rPr>
              <a:t>서원영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71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변수 정의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4875" y="3126798"/>
            <a:ext cx="66328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Binary </a:t>
            </a:r>
            <a:r>
              <a:rPr lang="en-US" sz="2800" dirty="0" smtClean="0"/>
              <a:t>Classification</a:t>
            </a:r>
          </a:p>
          <a:p>
            <a:endParaRPr lang="en-US" sz="2800" dirty="0"/>
          </a:p>
          <a:p>
            <a:r>
              <a:rPr lang="en-US" altLang="ko-KR" sz="2800" dirty="0" smtClean="0"/>
              <a:t>1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컨텐츠로 제작한다</a:t>
            </a:r>
            <a:endParaRPr lang="en-US" altLang="ko-KR" sz="2800" dirty="0" smtClean="0"/>
          </a:p>
          <a:p>
            <a:endParaRPr lang="en-US" sz="2800" dirty="0"/>
          </a:p>
          <a:p>
            <a:r>
              <a:rPr lang="en-US" altLang="ko-KR" sz="2800" dirty="0" smtClean="0"/>
              <a:t>0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</a:t>
            </a:r>
            <a:r>
              <a:rPr lang="ko-KR" altLang="en-US" sz="2800" dirty="0" smtClean="0"/>
              <a:t>  컨텐츠로 제작하지 않는다</a:t>
            </a:r>
            <a:endParaRPr lang="en-US" altLang="ko-KR" sz="2800" dirty="0" smtClean="0"/>
          </a:p>
        </p:txBody>
      </p:sp>
      <p:sp>
        <p:nvSpPr>
          <p:cNvPr id="4" name="TextBox 3"/>
          <p:cNvSpPr txBox="1"/>
          <p:nvPr/>
        </p:nvSpPr>
        <p:spPr>
          <a:xfrm rot="10800000">
            <a:off x="5813943" y="4250183"/>
            <a:ext cx="8871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ym typeface="Wingdings"/>
              </a:rPr>
              <a:t>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6837527" y="4003961"/>
            <a:ext cx="41489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힙합엘이 에디터 </a:t>
            </a:r>
            <a:r>
              <a:rPr lang="en-US" altLang="ko-KR" sz="2000" dirty="0" smtClean="0"/>
              <a:t>4</a:t>
            </a:r>
            <a:r>
              <a:rPr lang="ko-KR" altLang="en-US" sz="2000" dirty="0" smtClean="0"/>
              <a:t>인</a:t>
            </a:r>
            <a:endParaRPr lang="en-US" altLang="ko-KR" sz="2000" dirty="0" smtClean="0"/>
          </a:p>
          <a:p>
            <a:endParaRPr lang="en-US" sz="2000" dirty="0"/>
          </a:p>
          <a:p>
            <a:r>
              <a:rPr lang="ko-KR" altLang="en-US" sz="2000" dirty="0" smtClean="0"/>
              <a:t>종속 변수 </a:t>
            </a:r>
            <a:r>
              <a:rPr lang="en-US" altLang="ko-KR" sz="2000" dirty="0" smtClean="0"/>
              <a:t>Labeling</a:t>
            </a:r>
            <a:r>
              <a:rPr lang="ko-KR" altLang="en-US" sz="2000" dirty="0" smtClean="0"/>
              <a:t> </a:t>
            </a:r>
            <a:r>
              <a:rPr lang="en-US" altLang="ko-KR" sz="2000" dirty="0"/>
              <a:t>(</a:t>
            </a:r>
            <a:r>
              <a:rPr lang="ko-KR" altLang="en-US" sz="2000" dirty="0"/>
              <a:t> </a:t>
            </a:r>
            <a:r>
              <a:rPr lang="en-US" altLang="ko-KR" sz="2000" dirty="0"/>
              <a:t>1,</a:t>
            </a:r>
            <a:r>
              <a:rPr lang="ko-KR" altLang="en-US" sz="2000" dirty="0"/>
              <a:t> </a:t>
            </a:r>
            <a:r>
              <a:rPr lang="en-US" altLang="ko-KR" sz="2000" dirty="0"/>
              <a:t>0</a:t>
            </a:r>
            <a:r>
              <a:rPr lang="ko-KR" altLang="en-US" sz="2000" dirty="0"/>
              <a:t> 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작업 참여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563888" y="795391"/>
            <a:ext cx="805478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u="sng" dirty="0"/>
              <a:t>종속 변수 </a:t>
            </a:r>
            <a:r>
              <a:rPr lang="en-US" altLang="ko-KR" sz="4400" b="1" u="sng" dirty="0"/>
              <a:t>( y : Target Variable) </a:t>
            </a:r>
            <a:endParaRPr lang="en-US" altLang="ko-KR" sz="36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5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2769" y="930456"/>
            <a:ext cx="9498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독립 변수 </a:t>
            </a:r>
            <a:r>
              <a:rPr lang="en-US" altLang="ko-KR" sz="3600" b="1" u="sng" dirty="0" smtClean="0"/>
              <a:t>( X : Independent Variables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smtClean="0"/>
              <a:t>)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777922" y="2056686"/>
            <a:ext cx="98587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대상 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2011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~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2018</a:t>
            </a:r>
            <a:r>
              <a:rPr lang="ko-KR" altLang="en-US" sz="2400" dirty="0" smtClean="0"/>
              <a:t>년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월 </a:t>
            </a:r>
            <a:r>
              <a:rPr lang="en-US" altLang="ko-KR" sz="2400" dirty="0" smtClean="0"/>
              <a:t>18</a:t>
            </a:r>
            <a:r>
              <a:rPr lang="ko-KR" altLang="en-US" sz="2400" dirty="0" smtClean="0"/>
              <a:t>일 사이 </a:t>
            </a:r>
            <a:r>
              <a:rPr lang="ko-KR" altLang="en-US" sz="2400" dirty="0" smtClean="0"/>
              <a:t>발매된 미국 음반시장 </a:t>
            </a:r>
            <a:r>
              <a:rPr lang="ko-KR" altLang="en-US" sz="2400" b="1" dirty="0" smtClean="0"/>
              <a:t>데뷔 앨범</a:t>
            </a:r>
            <a:endParaRPr lang="en-US" altLang="ko-KR" sz="2400" b="1" dirty="0" smtClean="0"/>
          </a:p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음악의 장르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	</a:t>
            </a:r>
            <a:r>
              <a:rPr lang="en-US" altLang="ko-KR" sz="2400" dirty="0" smtClean="0"/>
              <a:t>-</a:t>
            </a:r>
            <a:r>
              <a:rPr lang="ko-KR" altLang="en-US" sz="2400" dirty="0" smtClean="0"/>
              <a:t> 정식 발매 전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프로모션 싱글 </a:t>
            </a:r>
            <a:r>
              <a:rPr lang="ko-KR" altLang="en-US" sz="2400" dirty="0" smtClean="0"/>
              <a:t>음반 발매 수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대중 음악 </a:t>
            </a:r>
            <a:r>
              <a:rPr lang="ko-KR" altLang="en-US" sz="2400" dirty="0" smtClean="0"/>
              <a:t>매체 </a:t>
            </a:r>
            <a:r>
              <a:rPr lang="ko-KR" altLang="en-US" sz="2400" dirty="0" smtClean="0"/>
              <a:t>발행된 관련 기사의 수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 </a:t>
            </a:r>
            <a:r>
              <a:rPr lang="ko-KR" altLang="en-US" sz="2400" dirty="0" smtClean="0"/>
              <a:t>대중 음악 매체에서 부여한 </a:t>
            </a:r>
            <a:r>
              <a:rPr lang="ko-KR" altLang="en-US" sz="2400" dirty="0" smtClean="0"/>
              <a:t>평균 평점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	-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아티스트의 </a:t>
            </a:r>
            <a:r>
              <a:rPr lang="en-US" altLang="ko-KR" sz="2400" dirty="0" smtClean="0"/>
              <a:t>SNS</a:t>
            </a:r>
            <a:r>
              <a:rPr lang="ko-KR" altLang="en-US" sz="2400" dirty="0" smtClean="0"/>
              <a:t> 팔로워 수 </a:t>
            </a:r>
            <a:endParaRPr lang="en-US" altLang="ko-KR" sz="2400" dirty="0" smtClean="0"/>
          </a:p>
          <a:p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82045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데이터 수집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9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173578"/>
              </p:ext>
            </p:extLst>
          </p:nvPr>
        </p:nvGraphicFramePr>
        <p:xfrm>
          <a:off x="667224" y="1514903"/>
          <a:ext cx="10605828" cy="5145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6547"/>
                <a:gridCol w="3144005"/>
                <a:gridCol w="3535276"/>
              </a:tblGrid>
              <a:tr h="52655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 smtClean="0"/>
                        <a:t>크롤링 데이터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크롤링 대상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크롤링 라이브러리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연도 별 데뷔 앨범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2"/>
                        </a:rPr>
                        <a:t>www.wikipedia.com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6589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매체 평점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3"/>
                        </a:rPr>
                        <a:t>www.metacritic.com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Scrapy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4"/>
                        </a:rPr>
                        <a:t>www.pitchfork.com</a:t>
                      </a:r>
                      <a:endParaRPr kumimoji="0" lang="en-US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Requests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hlinkClick r:id="rId5"/>
                        </a:rPr>
                        <a:t>www.albumoftheyear.com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아티스트 별 </a:t>
                      </a:r>
                      <a:r>
                        <a:rPr lang="en-US" altLang="ko-KR" b="1" dirty="0" smtClean="0"/>
                        <a:t>SNS</a:t>
                      </a:r>
                      <a:r>
                        <a:rPr lang="ko-KR" altLang="en-US" b="1" dirty="0" smtClean="0"/>
                        <a:t> 팔로워 </a:t>
                      </a:r>
                      <a:endParaRPr lang="en-US" altLang="ko-KR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6"/>
                        </a:rPr>
                        <a:t>www.chartmetric.io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Selenium</a:t>
                      </a:r>
                      <a:endParaRPr lang="en-US" dirty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/>
                        <a:t>대중 음악 매체 관련 기사</a:t>
                      </a:r>
                      <a:r>
                        <a:rPr lang="en-US" altLang="ko-KR" b="1" dirty="0" smtClean="0"/>
                        <a:t> </a:t>
                      </a:r>
                      <a:r>
                        <a:rPr lang="ko-KR" altLang="en-US" b="1" dirty="0" smtClean="0"/>
                        <a:t>수</a:t>
                      </a:r>
                      <a:endParaRPr lang="en-US" b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7"/>
                        </a:rPr>
                        <a:t>www.billboard.com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8"/>
                        </a:rPr>
                        <a:t>www.genius.com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9"/>
                        </a:rPr>
                        <a:t>www.thesource.com</a:t>
                      </a:r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  <a:tr h="512757">
                <a:tc>
                  <a:txBody>
                    <a:bodyPr/>
                    <a:lstStyle/>
                    <a:p>
                      <a:pPr lvl="1" algn="l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hlinkClick r:id="rId10"/>
                        </a:rPr>
                        <a:t>www.xxlmag.com</a:t>
                      </a: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Requests, </a:t>
                      </a:r>
                      <a:r>
                        <a:rPr lang="en-US" dirty="0" err="1" smtClean="0"/>
                        <a:t>BeautifulSoup</a:t>
                      </a: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67224" y="692203"/>
            <a:ext cx="9530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u="sng" dirty="0" smtClean="0"/>
              <a:t>데이터 크롤링 </a:t>
            </a:r>
            <a:r>
              <a:rPr lang="ko-KR" altLang="en-US" sz="3600" b="1" u="sng" dirty="0" smtClean="0">
                <a:sym typeface="Wingdings"/>
              </a:rPr>
              <a:t> </a:t>
            </a:r>
            <a:r>
              <a:rPr lang="en-US" altLang="ko-KR" sz="3600" b="1" u="sng" dirty="0" smtClean="0">
                <a:sym typeface="Wingdings"/>
              </a:rPr>
              <a:t>AWS</a:t>
            </a:r>
            <a:r>
              <a:rPr lang="ko-KR" altLang="en-US" sz="3600" b="1" u="sng" dirty="0" smtClean="0">
                <a:sym typeface="Wingdings"/>
              </a:rPr>
              <a:t> </a:t>
            </a:r>
            <a:r>
              <a:rPr lang="en-US" altLang="ko-KR" sz="3600" b="1" u="sng" dirty="0" smtClean="0">
                <a:sym typeface="Wingdings"/>
              </a:rPr>
              <a:t>EC2 MySQL DB </a:t>
            </a:r>
            <a:r>
              <a:rPr lang="ko-KR" altLang="en-US" sz="3600" b="1" u="sng" dirty="0" smtClean="0">
                <a:sym typeface="Wingdings"/>
              </a:rPr>
              <a:t>저장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91564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종속 변수 </a:t>
            </a:r>
            <a:r>
              <a:rPr lang="en-US" altLang="ko-KR" b="1" dirty="0" smtClean="0"/>
              <a:t>Labeling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6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4" t="13317"/>
          <a:stretch/>
        </p:blipFill>
        <p:spPr>
          <a:xfrm>
            <a:off x="4653887" y="941694"/>
            <a:ext cx="6916237" cy="51235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6523" y="4126248"/>
            <a:ext cx="46811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ko-KR" altLang="en-US" sz="2200" dirty="0" smtClean="0"/>
              <a:t>힙합엘이 매거진팀 </a:t>
            </a:r>
            <a:r>
              <a:rPr lang="ko-KR" altLang="en-US" sz="2200" dirty="0" smtClean="0"/>
              <a:t>에디터들의 도메인 지식 참고</a:t>
            </a:r>
            <a:endParaRPr lang="en-US" altLang="ko-KR" sz="2200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200" dirty="0"/>
          </a:p>
          <a:p>
            <a:pPr marL="342900" indent="-342900">
              <a:buFont typeface="Arial" charset="0"/>
              <a:buChar char="•"/>
            </a:pPr>
            <a:r>
              <a:rPr lang="ko-KR" altLang="en-US" sz="2200" dirty="0" smtClean="0"/>
              <a:t>구글 </a:t>
            </a:r>
            <a:r>
              <a:rPr lang="ko-KR" altLang="en-US" sz="2200" dirty="0" smtClean="0"/>
              <a:t>스프레드시트를 통한</a:t>
            </a:r>
            <a:r>
              <a:rPr lang="ko-KR" altLang="en-US" sz="2200" dirty="0"/>
              <a:t> </a:t>
            </a:r>
            <a:r>
              <a:rPr lang="en-US" altLang="ko-KR" sz="2200" dirty="0" smtClean="0"/>
              <a:t>Labeling </a:t>
            </a:r>
            <a:r>
              <a:rPr lang="ko-KR" altLang="en-US" sz="2200" dirty="0" smtClean="0"/>
              <a:t>템플릿 </a:t>
            </a:r>
            <a:r>
              <a:rPr lang="ko-KR" altLang="en-US" sz="2200" dirty="0" smtClean="0"/>
              <a:t>공유</a:t>
            </a:r>
            <a:endParaRPr lang="en-US" sz="2200" dirty="0"/>
          </a:p>
        </p:txBody>
      </p:sp>
      <p:cxnSp>
        <p:nvCxnSpPr>
          <p:cNvPr id="5" name="Curved Connector 4"/>
          <p:cNvCxnSpPr>
            <a:stCxn id="3" idx="0"/>
          </p:cNvCxnSpPr>
          <p:nvPr/>
        </p:nvCxnSpPr>
        <p:spPr>
          <a:xfrm rot="5400000" flipH="1" flipV="1">
            <a:off x="3348925" y="1686712"/>
            <a:ext cx="1637726" cy="3241346"/>
          </a:xfrm>
          <a:prstGeom prst="curvedConnector2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7547" y="841278"/>
            <a:ext cx="4681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/>
              <a:t>종속 변수 </a:t>
            </a:r>
            <a:r>
              <a:rPr lang="en-US" altLang="ko-KR" sz="3600" b="1" u="sng" dirty="0"/>
              <a:t>Labeling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8650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Data </a:t>
            </a:r>
            <a:r>
              <a:rPr lang="ko-KR" altLang="en-US" b="1" dirty="0" smtClean="0"/>
              <a:t>통합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42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0279" y="703955"/>
            <a:ext cx="382137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800" b="1" u="sng" dirty="0" smtClean="0"/>
              <a:t>Data size</a:t>
            </a:r>
            <a:r>
              <a:rPr lang="en-US" sz="2800" b="1" dirty="0" smtClean="0"/>
              <a:t> : </a:t>
            </a:r>
            <a:r>
              <a:rPr lang="en-US" sz="2800" dirty="0" smtClean="0"/>
              <a:t>1083 Rows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Label </a:t>
            </a:r>
            <a:r>
              <a:rPr lang="en-US" altLang="ko-KR" dirty="0" smtClean="0"/>
              <a:t>(</a:t>
            </a:r>
            <a:r>
              <a:rPr lang="ko-KR" altLang="en-US" dirty="0" smtClean="0"/>
              <a:t> 종속변수 </a:t>
            </a:r>
            <a:r>
              <a:rPr lang="en-US" altLang="ko-KR" dirty="0" smtClean="0"/>
              <a:t>Target </a:t>
            </a:r>
            <a:r>
              <a:rPr lang="en-US" altLang="ko-KR" dirty="0" smtClean="0"/>
              <a:t>Variable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sz="2800" b="1" u="sng" dirty="0" smtClean="0"/>
              <a:t>Features </a:t>
            </a:r>
            <a:r>
              <a:rPr lang="en-US" sz="2800" b="1" dirty="0" smtClean="0"/>
              <a:t> : </a:t>
            </a:r>
            <a:r>
              <a:rPr lang="en-US" sz="2800" dirty="0" smtClean="0"/>
              <a:t>15</a:t>
            </a:r>
            <a:r>
              <a:rPr lang="ko-KR" altLang="en-US" sz="2800" dirty="0" smtClean="0"/>
              <a:t>개</a:t>
            </a:r>
            <a:r>
              <a:rPr lang="en-US" sz="2800" dirty="0" smtClean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69994" y="3359039"/>
            <a:ext cx="24838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Aritcle</a:t>
            </a:r>
            <a:r>
              <a:rPr lang="en-US" b="1" dirty="0" smtClean="0"/>
              <a:t> Counts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Billboard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Genius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The Source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XXL Magazin</a:t>
            </a:r>
            <a:r>
              <a:rPr lang="en-US" dirty="0"/>
              <a:t>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79" y="3358194"/>
            <a:ext cx="1951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Album Info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장르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싱글 앨범 수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04666" y="3358194"/>
            <a:ext cx="35757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SNS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트위터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인스타그램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페이스북 페이지 좋아요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유투브 채널 구독자</a:t>
            </a: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사운드 클라우드 팔로워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스포티파이 팔로워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978625" y="3358194"/>
            <a:ext cx="23132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Rating (</a:t>
            </a:r>
            <a:r>
              <a:rPr lang="ko-KR" altLang="en-US" b="1" dirty="0" smtClean="0"/>
              <a:t>평점</a:t>
            </a:r>
            <a:r>
              <a:rPr lang="en-US" altLang="ko-KR" b="1" dirty="0" smtClean="0"/>
              <a:t>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Album of the Year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Pitchfork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Metacritic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4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모델 학습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17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7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205567"/>
              </p:ext>
            </p:extLst>
          </p:nvPr>
        </p:nvGraphicFramePr>
        <p:xfrm>
          <a:off x="436726" y="1624084"/>
          <a:ext cx="11273052" cy="4705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7445"/>
                <a:gridCol w="1458686"/>
                <a:gridCol w="1524000"/>
                <a:gridCol w="1741714"/>
                <a:gridCol w="1524000"/>
                <a:gridCol w="1477207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698765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KNN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K-Nearest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err="1" smtClean="0"/>
                        <a:t>Neighbours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dirty="0">
                          <a:effectLst/>
                        </a:rPr>
                        <a:t>0.79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0.55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73204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SGD :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Steepest Gradient Decent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0.31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0.92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0.46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545908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Decision Tree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0.62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0.65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>
                          <a:effectLst/>
                        </a:rPr>
                        <a:t>0.63</a:t>
                      </a:r>
                      <a:endParaRPr lang="nb-NO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85980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Forest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0.74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0.67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 smtClean="0">
                          <a:effectLst/>
                        </a:rPr>
                        <a:t>0.70</a:t>
                      </a:r>
                      <a:endParaRPr lang="it-IT" sz="2000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0.91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545912">
                <a:tc>
                  <a:txBody>
                    <a:bodyPr/>
                    <a:lstStyle/>
                    <a:p>
                      <a:pPr lvl="1" algn="l"/>
                      <a:r>
                        <a:rPr lang="en-US" dirty="0" smtClean="0"/>
                        <a:t>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0.57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0.62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XGBoost</a:t>
                      </a:r>
                      <a:r>
                        <a:rPr lang="en-US" dirty="0" smtClean="0"/>
                        <a:t> : </a:t>
                      </a:r>
                    </a:p>
                    <a:p>
                      <a:pPr lvl="1" algn="l"/>
                      <a:r>
                        <a:rPr lang="en-US" dirty="0" smtClean="0"/>
                        <a:t>Extra</a:t>
                      </a:r>
                      <a:r>
                        <a:rPr lang="en-US" baseline="0" dirty="0" smtClean="0"/>
                        <a:t> Gradient Boosting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0.78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>
                          <a:effectLst/>
                        </a:rPr>
                        <a:t>0.64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>
                          <a:effectLst/>
                        </a:rPr>
                        <a:t>0.70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6" y="736979"/>
            <a:ext cx="9880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분류 알고리즘</a:t>
            </a:r>
            <a:r>
              <a:rPr lang="en-US" altLang="ko-KR" sz="3600" b="1" u="sng" dirty="0" smtClean="0"/>
              <a:t> </a:t>
            </a:r>
            <a:r>
              <a:rPr lang="ko-KR" altLang="en-US" sz="3600" b="1" u="sng" dirty="0" smtClean="0"/>
              <a:t>학습 </a:t>
            </a:r>
            <a:r>
              <a:rPr lang="en-US" altLang="ko-KR" sz="3600" b="1" u="sng" dirty="0" smtClean="0"/>
              <a:t>:</a:t>
            </a:r>
            <a:r>
              <a:rPr lang="ko-KR" altLang="en-US" sz="3600" b="1" u="sng" dirty="0" smtClean="0"/>
              <a:t> </a:t>
            </a:r>
            <a:r>
              <a:rPr lang="en-US" sz="3600" b="1" u="sng" dirty="0" err="1"/>
              <a:t>Scikit</a:t>
            </a:r>
            <a:r>
              <a:rPr lang="en-US" altLang="ko-KR" sz="3600" b="1" u="sng" dirty="0"/>
              <a:t>-</a:t>
            </a:r>
            <a:r>
              <a:rPr lang="en-US" sz="3600" b="1" u="sng" dirty="0"/>
              <a:t>Learn </a:t>
            </a:r>
            <a:r>
              <a:rPr lang="ko-KR" altLang="en-US" sz="3600" b="1" u="sng" dirty="0" smtClean="0"/>
              <a:t>라이브러리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85992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28048" y="1030995"/>
            <a:ext cx="10713492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/>
              <a:t>Random Forest Classifier </a:t>
            </a:r>
            <a:r>
              <a:rPr lang="ko-KR" altLang="en-US" sz="2400" b="1" u="sng" dirty="0" smtClean="0"/>
              <a:t>선택의 이유</a:t>
            </a:r>
            <a:endParaRPr lang="en-US" altLang="ko-KR" sz="2400" b="1" u="sng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sz="2000" b="1" dirty="0" smtClean="0"/>
              <a:t>Recall </a:t>
            </a:r>
            <a:r>
              <a:rPr lang="en-US" altLang="ko-KR" sz="2000" b="1" dirty="0" smtClean="0"/>
              <a:t>(</a:t>
            </a:r>
            <a:r>
              <a:rPr lang="en-US" sz="2000" b="1" dirty="0" smtClean="0"/>
              <a:t>Sensitivity</a:t>
            </a:r>
            <a:r>
              <a:rPr lang="en-US" altLang="ko-KR" sz="2000" b="1" dirty="0" smtClean="0"/>
              <a:t>)</a:t>
            </a:r>
            <a:r>
              <a:rPr lang="en-US" sz="2000" b="1" dirty="0" smtClean="0"/>
              <a:t> </a:t>
            </a:r>
            <a:r>
              <a:rPr lang="ko-KR" altLang="en-US" sz="2000" dirty="0" smtClean="0"/>
              <a:t>가 매우 중요하다고 판단</a:t>
            </a:r>
            <a:endParaRPr lang="en-US" altLang="ko-KR" sz="2000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b="1" dirty="0" smtClean="0"/>
              <a:t>Precision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 </a:t>
            </a:r>
            <a:r>
              <a:rPr lang="ko-KR" altLang="en-US" dirty="0" smtClean="0"/>
              <a:t>경우  </a:t>
            </a:r>
            <a:r>
              <a:rPr lang="en-US" altLang="ko-KR" dirty="0" smtClean="0"/>
              <a:t>False Positive ( FP )</a:t>
            </a:r>
            <a:r>
              <a:rPr lang="ko-KR" altLang="en-US" dirty="0" smtClean="0"/>
              <a:t>이 미치는 영향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lang="ko-KR" altLang="en-US" dirty="0" smtClean="0"/>
              <a:t>예측에 실패해서</a:t>
            </a:r>
            <a:r>
              <a:rPr lang="en-US" altLang="ko-KR" dirty="0" smtClean="0"/>
              <a:t>,</a:t>
            </a:r>
            <a:r>
              <a:rPr lang="ko-KR" altLang="en-US" dirty="0" smtClean="0"/>
              <a:t> 무시해도 될 신인인데</a:t>
            </a:r>
            <a:r>
              <a:rPr lang="en-US" altLang="ko-KR" dirty="0" smtClean="0"/>
              <a:t>,</a:t>
            </a:r>
            <a:r>
              <a:rPr lang="ko-KR" altLang="en-US" dirty="0" smtClean="0"/>
              <a:t> 굳이 컨텐츠를 생산한다</a:t>
            </a:r>
            <a:r>
              <a:rPr lang="en-US" altLang="ko-KR" dirty="0" smtClean="0"/>
              <a:t>.</a:t>
            </a:r>
          </a:p>
          <a:p>
            <a:pPr marL="742950" lvl="1" indent="-285750">
              <a:buFont typeface="Arial" charset="0"/>
              <a:buChar char="•"/>
            </a:pPr>
            <a:r>
              <a:rPr lang="ko-KR" altLang="en-US" dirty="0" smtClean="0"/>
              <a:t>기존과 비슷한 시간과 에너지 소비 </a:t>
            </a:r>
            <a:r>
              <a:rPr lang="ko-KR" altLang="en-US" dirty="0" smtClean="0">
                <a:sym typeface="Wingdings"/>
              </a:rPr>
              <a:t></a:t>
            </a:r>
            <a:r>
              <a:rPr lang="en-US" altLang="ko-KR" dirty="0" smtClean="0">
                <a:sym typeface="Wingdings"/>
              </a:rPr>
              <a:t> </a:t>
            </a:r>
            <a:r>
              <a:rPr lang="ko-KR" altLang="en-US" dirty="0" smtClean="0"/>
              <a:t>비즈니스에 큰 영향을 끼치지 않음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altLang="ko-KR" b="1" dirty="0" smtClean="0"/>
              <a:t>Recall (Sensitivity) </a:t>
            </a:r>
            <a:r>
              <a:rPr lang="ko-KR" altLang="en-US" dirty="0" smtClean="0"/>
              <a:t>의 경우  </a:t>
            </a:r>
            <a:r>
              <a:rPr lang="en-US" altLang="ko-KR" dirty="0" smtClean="0"/>
              <a:t>False Negative ( FN )</a:t>
            </a:r>
            <a:r>
              <a:rPr lang="ko-KR" altLang="en-US" dirty="0" smtClean="0"/>
              <a:t>이 미치는 영향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/>
              <a:t>예측에 실패해서 </a:t>
            </a:r>
            <a:r>
              <a:rPr lang="ko-KR" altLang="en-US" dirty="0" smtClean="0"/>
              <a:t>해당 신인 아티스트에 대해 신속하게 컨텐츠를 생산하지 않는다</a:t>
            </a:r>
            <a:r>
              <a:rPr lang="en-US" altLang="ko-KR" dirty="0" smtClean="0"/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다른 매체에서 먼저 다룰 가능성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잠재적인 구독자 유입이 감소 할 가능성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1200150" lvl="2" indent="-285750">
              <a:buFont typeface="Arial" charset="0"/>
              <a:buChar char="•"/>
            </a:pPr>
            <a:r>
              <a:rPr lang="ko-KR" altLang="en-US" b="1" dirty="0" smtClean="0">
                <a:solidFill>
                  <a:srgbClr val="FF0000"/>
                </a:solidFill>
              </a:rPr>
              <a:t>부가적인 에이전시 계약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머천다이즈 등의 기회를 놓쳐버릴 가능성 </a:t>
            </a:r>
            <a:r>
              <a:rPr lang="mr-IN" altLang="ko-KR" b="1" dirty="0" smtClean="0">
                <a:solidFill>
                  <a:srgbClr val="FF0000"/>
                </a:solidFill>
              </a:rPr>
              <a:t>…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107" y="2230564"/>
            <a:ext cx="2896087" cy="9595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98" y="3939874"/>
            <a:ext cx="3711750" cy="86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2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Feature engineering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2388" y="941696"/>
            <a:ext cx="5759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/>
              <a:t>Feature Engineering </a:t>
            </a:r>
            <a:r>
              <a:rPr lang="ko-KR" altLang="en-US" sz="2800" b="1" u="sng" dirty="0" smtClean="0"/>
              <a:t>시도</a:t>
            </a:r>
            <a:endParaRPr lang="en-US" altLang="ko-KR" sz="2800" b="1" u="sng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980838"/>
              </p:ext>
            </p:extLst>
          </p:nvPr>
        </p:nvGraphicFramePr>
        <p:xfrm>
          <a:off x="682388" y="1609482"/>
          <a:ext cx="10890913" cy="4665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5845"/>
                <a:gridCol w="2224585"/>
                <a:gridCol w="5349922"/>
                <a:gridCol w="1760561"/>
              </a:tblGrid>
              <a:tr h="6324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유형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Performance</a:t>
                      </a:r>
                      <a:r>
                        <a:rPr lang="en-US" baseline="0" dirty="0" smtClean="0"/>
                        <a:t> Improvement</a:t>
                      </a:r>
                      <a:endParaRPr lang="en-US" dirty="0"/>
                    </a:p>
                  </a:txBody>
                  <a:tcPr anchor="ctr"/>
                </a:tc>
              </a:tr>
              <a:tr h="602820">
                <a:tc>
                  <a:txBody>
                    <a:bodyPr/>
                    <a:lstStyle/>
                    <a:p>
                      <a:r>
                        <a:rPr lang="en-US" dirty="0" smtClean="0"/>
                        <a:t>Genre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One-Hot</a:t>
                      </a:r>
                      <a:r>
                        <a:rPr lang="en-US" baseline="0" dirty="0" smtClean="0"/>
                        <a:t> Encoding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One-Hot Encoding</a:t>
                      </a:r>
                      <a:r>
                        <a:rPr lang="ko-KR" altLang="en-US" dirty="0" smtClean="0"/>
                        <a:t>을 통한 </a:t>
                      </a:r>
                      <a:r>
                        <a:rPr lang="en-US" altLang="ko-KR" dirty="0" smtClean="0"/>
                        <a:t>Dummy</a:t>
                      </a:r>
                      <a:r>
                        <a:rPr lang="en-US" altLang="ko-KR" baseline="0" dirty="0" smtClean="0"/>
                        <a:t> Variable </a:t>
                      </a:r>
                      <a:r>
                        <a:rPr lang="ko-KR" altLang="en-US" baseline="0" dirty="0" smtClean="0"/>
                        <a:t>생성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864217">
                <a:tc>
                  <a:txBody>
                    <a:bodyPr/>
                    <a:lstStyle/>
                    <a:p>
                      <a:r>
                        <a:rPr lang="en-US" dirty="0" smtClean="0"/>
                        <a:t>Ratings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Value Imputation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대중 음악 매체의</a:t>
                      </a:r>
                      <a:r>
                        <a:rPr lang="ko-KR" altLang="en-US" baseline="0" dirty="0" smtClean="0"/>
                        <a:t> 평점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평론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주목</a:t>
                      </a:r>
                      <a:r>
                        <a:rPr lang="ko-KR" altLang="en-US" dirty="0" smtClean="0"/>
                        <a:t>을 </a:t>
                      </a:r>
                      <a:r>
                        <a:rPr lang="ko-KR" altLang="en-US" dirty="0" smtClean="0"/>
                        <a:t>받지 </a:t>
                      </a:r>
                      <a:r>
                        <a:rPr lang="ko-KR" altLang="en-US" dirty="0" smtClean="0"/>
                        <a:t>못한 </a:t>
                      </a:r>
                      <a:r>
                        <a:rPr lang="ko-KR" altLang="en-US" dirty="0" smtClean="0"/>
                        <a:t>아티스트의 경우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점을 받은 것으로 처리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 anchor="ctr"/>
                </a:tc>
              </a:tr>
              <a:tr h="632416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Buzz</a:t>
                      </a:r>
                    </a:p>
                    <a:p>
                      <a:r>
                        <a:rPr lang="en-US" baseline="0" dirty="0" smtClean="0"/>
                        <a:t>Rating</a:t>
                      </a:r>
                    </a:p>
                    <a:p>
                      <a:r>
                        <a:rPr lang="en-US" baseline="0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Bining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실수 값의 범위를 토대로 구간 분할</a:t>
                      </a:r>
                      <a:endParaRPr lang="en-US" altLang="ko-K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구간 별 </a:t>
                      </a:r>
                      <a:r>
                        <a:rPr lang="en-US" altLang="ko-KR" baseline="0" dirty="0" smtClean="0"/>
                        <a:t>Dummy Variable </a:t>
                      </a:r>
                      <a:r>
                        <a:rPr lang="ko-KR" altLang="en-US" baseline="0" dirty="0" smtClean="0"/>
                        <a:t>생성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729473">
                <a:tc>
                  <a:txBody>
                    <a:bodyPr/>
                    <a:lstStyle/>
                    <a:p>
                      <a:r>
                        <a:rPr lang="en-US" dirty="0" smtClean="0"/>
                        <a:t>SNS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Ratio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dirty="0" smtClean="0"/>
                        <a:t>각 </a:t>
                      </a:r>
                      <a:r>
                        <a:rPr lang="en-US" altLang="ko-KR" dirty="0" smtClean="0"/>
                        <a:t>SNS</a:t>
                      </a:r>
                      <a:r>
                        <a:rPr lang="ko-KR" altLang="en-US" dirty="0" smtClean="0"/>
                        <a:t> 플랫폼 </a:t>
                      </a:r>
                      <a:r>
                        <a:rPr lang="en-US" altLang="ko-KR" dirty="0" smtClean="0"/>
                        <a:t>/</a:t>
                      </a:r>
                      <a:r>
                        <a:rPr lang="ko-KR" altLang="en-US" dirty="0" smtClean="0"/>
                        <a:t> 전체 </a:t>
                      </a:r>
                      <a:r>
                        <a:rPr lang="en-US" altLang="ko-KR" dirty="0" smtClean="0"/>
                        <a:t>SNS</a:t>
                      </a:r>
                      <a:r>
                        <a:rPr lang="ko-KR" altLang="en-US" dirty="0" smtClean="0"/>
                        <a:t> 팔로워 수</a:t>
                      </a:r>
                      <a:r>
                        <a:rPr lang="en-US" altLang="ko-KR" dirty="0" smtClean="0"/>
                        <a:t> </a:t>
                      </a:r>
                      <a:endParaRPr lang="en-US" altLang="ko-KR" baseline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비율을 계산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  <a:tr h="903452">
                <a:tc>
                  <a:txBody>
                    <a:bodyPr/>
                    <a:lstStyle/>
                    <a:p>
                      <a:r>
                        <a:rPr lang="en-US" dirty="0" smtClean="0"/>
                        <a:t>SNS</a:t>
                      </a:r>
                      <a:r>
                        <a:rPr lang="en-US" baseline="0" dirty="0" smtClean="0"/>
                        <a:t> Followers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Re-Grouping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dirty="0" smtClean="0"/>
                        <a:t>개인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/>
                        <a:t>SNS</a:t>
                      </a:r>
                      <a:r>
                        <a:rPr lang="en-US" baseline="0" dirty="0" smtClean="0"/>
                        <a:t> (Twitter, Instagram)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팬페이지 성향의 </a:t>
                      </a:r>
                      <a:r>
                        <a:rPr lang="en-US" altLang="ko-KR" baseline="0" dirty="0" smtClean="0"/>
                        <a:t>SNS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smtClean="0"/>
                        <a:t>Facebook, </a:t>
                      </a:r>
                      <a:r>
                        <a:rPr lang="en-US" baseline="0" dirty="0" err="1" smtClean="0"/>
                        <a:t>Youtube</a:t>
                      </a:r>
                      <a:r>
                        <a:rPr lang="en-US" baseline="0" dirty="0" smtClean="0"/>
                        <a:t>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baseline="0" dirty="0" smtClean="0"/>
                        <a:t>음악 기반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SNS (</a:t>
                      </a:r>
                      <a:r>
                        <a:rPr lang="en-US" baseline="0" dirty="0" err="1" smtClean="0"/>
                        <a:t>Soundcloud</a:t>
                      </a:r>
                      <a:r>
                        <a:rPr lang="en-US" baseline="0" dirty="0" smtClean="0"/>
                        <a:t>, Spotify)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79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모델 성능 개선</a:t>
            </a:r>
            <a:r>
              <a:rPr lang="en-US" altLang="ko-KR" b="1" dirty="0" smtClean="0"/>
              <a:t> &amp; </a:t>
            </a:r>
            <a:r>
              <a:rPr lang="ko-KR" altLang="en-US" b="1" dirty="0" smtClean="0"/>
              <a:t>최적화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6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375" y="859809"/>
            <a:ext cx="4626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/>
              <a:t>Recall</a:t>
            </a:r>
            <a:r>
              <a:rPr lang="ko-KR" altLang="en-US" sz="3600" b="1" u="sng" dirty="0"/>
              <a:t> </a:t>
            </a:r>
            <a:r>
              <a:rPr lang="ko-KR" altLang="en-US" sz="3600" b="1" u="sng" dirty="0" smtClean="0"/>
              <a:t>성능 향상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042755" y="2139774"/>
            <a:ext cx="94169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Imbalance Problem </a:t>
            </a:r>
            <a:r>
              <a:rPr lang="en-US" sz="2400" dirty="0"/>
              <a:t>(</a:t>
            </a:r>
            <a:r>
              <a:rPr lang="ko-KR" altLang="en-US" sz="2400" dirty="0" smtClean="0"/>
              <a:t>데이터 불균형 문제</a:t>
            </a:r>
            <a:r>
              <a:rPr lang="en-US" altLang="ko-KR" sz="2400" dirty="0"/>
              <a:t>)</a:t>
            </a:r>
            <a:endParaRPr lang="en-US" altLang="ko-KR" sz="2400" dirty="0" smtClean="0"/>
          </a:p>
          <a:p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ko-KR" altLang="en-US" sz="2400" dirty="0" smtClean="0"/>
              <a:t>종속 변수의 </a:t>
            </a:r>
            <a:r>
              <a:rPr lang="en-US" altLang="ko-KR" sz="2400" dirty="0" smtClean="0"/>
              <a:t>Class</a:t>
            </a:r>
            <a:r>
              <a:rPr lang="ko-KR" altLang="en-US" sz="2400" dirty="0" smtClean="0"/>
              <a:t>가 불균형하면 </a:t>
            </a:r>
            <a:r>
              <a:rPr lang="en-US" altLang="ko-KR" sz="2400" dirty="0" smtClean="0"/>
              <a:t>...</a:t>
            </a:r>
            <a:endParaRPr lang="en-US" sz="2400" dirty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Accuracy</a:t>
            </a:r>
            <a:r>
              <a:rPr lang="ko-KR" altLang="en-US" sz="2400" dirty="0" smtClean="0"/>
              <a:t>를 기반으로 예측 성능을 평가</a:t>
            </a:r>
            <a:endParaRPr lang="en-US" altLang="ko-KR" sz="2400" dirty="0" smtClean="0"/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/>
              <a:t>Major Class</a:t>
            </a:r>
            <a:r>
              <a:rPr lang="ko-KR" altLang="en-US" sz="2400" dirty="0" smtClean="0"/>
              <a:t>를 예측하는 것이 </a:t>
            </a:r>
            <a:r>
              <a:rPr lang="ko-KR" altLang="en-US" sz="2400" dirty="0" smtClean="0"/>
              <a:t>상대적으로 쉽다</a:t>
            </a:r>
            <a:endParaRPr lang="en-US" altLang="ko-KR" sz="2400" dirty="0" smtClean="0"/>
          </a:p>
          <a:p>
            <a:pPr marL="742950" lvl="1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altLang="ko-KR" sz="2400" b="1" dirty="0" smtClean="0"/>
              <a:t>Under Sampling</a:t>
            </a:r>
            <a:r>
              <a:rPr lang="ko-KR" altLang="en-US" sz="2400" dirty="0" smtClean="0"/>
              <a:t>을 통해 학습데이터 </a:t>
            </a:r>
            <a:r>
              <a:rPr lang="en-US" altLang="ko-KR" sz="2400" dirty="0" smtClean="0"/>
              <a:t>Class</a:t>
            </a:r>
            <a:r>
              <a:rPr lang="ko-KR" altLang="en-US" sz="2400" dirty="0" smtClean="0"/>
              <a:t>의 비율 </a:t>
            </a:r>
            <a:r>
              <a:rPr lang="en-US" altLang="ko-KR" sz="2400" dirty="0" smtClean="0"/>
              <a:t>50:50</a:t>
            </a:r>
            <a:r>
              <a:rPr lang="ko-KR" altLang="en-US" sz="2400" dirty="0" smtClean="0"/>
              <a:t>으로 조절</a:t>
            </a:r>
            <a:endParaRPr lang="en-US" altLang="ko-KR" sz="2400" dirty="0" smtClean="0"/>
          </a:p>
          <a:p>
            <a:pPr marL="285750" indent="-285750">
              <a:buFontTx/>
              <a:buChar char="-"/>
            </a:pPr>
            <a:endParaRPr lang="en-US" altLang="ko-KR" sz="2400" dirty="0"/>
          </a:p>
          <a:p>
            <a:pPr marL="285750" indent="-285750">
              <a:buFontTx/>
              <a:buChar char="-"/>
            </a:pPr>
            <a:r>
              <a:rPr lang="en-US" altLang="ko-KR" sz="2400" dirty="0" smtClean="0"/>
              <a:t>Precision</a:t>
            </a:r>
            <a:r>
              <a:rPr lang="ko-KR" altLang="en-US" sz="2400" dirty="0" smtClean="0"/>
              <a:t>의 저하는 </a:t>
            </a:r>
            <a:r>
              <a:rPr lang="en-US" altLang="ko-KR" sz="2400" dirty="0" smtClean="0"/>
              <a:t>Trade-off </a:t>
            </a:r>
            <a:r>
              <a:rPr lang="en-US" altLang="ko-KR" sz="2400" dirty="0" smtClean="0">
                <a:sym typeface="Wingdings"/>
              </a:rPr>
              <a:t> </a:t>
            </a:r>
            <a:r>
              <a:rPr lang="en-US" altLang="ko-KR" sz="2400" dirty="0" smtClean="0"/>
              <a:t>Recall </a:t>
            </a:r>
            <a:r>
              <a:rPr lang="ko-KR" altLang="en-US" sz="2400" dirty="0" smtClean="0"/>
              <a:t>향상에 초점</a:t>
            </a:r>
            <a:r>
              <a:rPr lang="ko-KR" altLang="en-US" dirty="0"/>
              <a:t/>
            </a:r>
            <a:br>
              <a:rPr lang="ko-KR" alt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87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95671"/>
              </p:ext>
            </p:extLst>
          </p:nvPr>
        </p:nvGraphicFramePr>
        <p:xfrm>
          <a:off x="436726" y="1383310"/>
          <a:ext cx="11273052" cy="5239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9331"/>
                <a:gridCol w="1197429"/>
                <a:gridCol w="1371600"/>
                <a:gridCol w="1458685"/>
                <a:gridCol w="1175658"/>
                <a:gridCol w="2130349"/>
              </a:tblGrid>
              <a:tr h="40943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Classification Metrics (Class 1)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Comment</a:t>
                      </a:r>
                      <a:endParaRPr lang="en-US" dirty="0"/>
                    </a:p>
                  </a:txBody>
                  <a:tcPr anchor="ctr"/>
                </a:tc>
              </a:tr>
              <a:tr h="348799"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 1</a:t>
                      </a:r>
                      <a:r>
                        <a:rPr lang="en-US" baseline="0" dirty="0" smtClean="0"/>
                        <a:t> Score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</a:tr>
              <a:tr h="475838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ClusterCentroids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0.45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0.86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="0" u="none" dirty="0"/>
                    </a:p>
                  </a:txBody>
                  <a:tcPr anchor="ctr"/>
                </a:tc>
              </a:tr>
              <a:tr h="544286">
                <a:tc>
                  <a:txBody>
                    <a:bodyPr/>
                    <a:lstStyle/>
                    <a:p>
                      <a:pPr lvl="1" algn="l"/>
                      <a:r>
                        <a:rPr lang="en-US" sz="2000" b="1" u="none" dirty="0" smtClean="0"/>
                        <a:t>Random Under Sampler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0.67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0.88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b="1" u="none" dirty="0" smtClean="0">
                          <a:effectLst/>
                        </a:rPr>
                        <a:t>0.89</a:t>
                      </a:r>
                      <a:endParaRPr lang="nb-NO" sz="2000" b="1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 smtClean="0"/>
                        <a:t>0.94</a:t>
                      </a:r>
                      <a:endParaRPr lang="en-US" sz="2000" b="1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 smtClean="0"/>
                        <a:t>★</a:t>
                      </a:r>
                      <a:endParaRPr lang="en-US" sz="2000" b="1" u="sng" dirty="0" smtClean="0"/>
                    </a:p>
                  </a:txBody>
                  <a:tcPr anchor="ctr"/>
                </a:tc>
              </a:tr>
              <a:tr h="457199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CondensedNearestNeighbour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2463">
                <a:tc>
                  <a:txBody>
                    <a:bodyPr/>
                    <a:lstStyle/>
                    <a:p>
                      <a:pPr lvl="1" algn="l"/>
                      <a:r>
                        <a:rPr lang="en-US" sz="1800" b="0" u="none" dirty="0" err="1" smtClean="0"/>
                        <a:t>AllKNN</a:t>
                      </a:r>
                      <a:r>
                        <a:rPr lang="en-US" sz="1800" b="0" u="none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0.54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>
                          <a:effectLst/>
                        </a:rPr>
                        <a:t>0.89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u="none" dirty="0" smtClean="0">
                          <a:effectLst/>
                        </a:rPr>
                        <a:t>0.67</a:t>
                      </a:r>
                      <a:endParaRPr lang="it-IT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02262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InstanceHardnessThreshold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0.72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71931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NearMiss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0.32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0.95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u="none" dirty="0" smtClean="0">
                          <a:effectLst/>
                        </a:rPr>
                        <a:t>0.47</a:t>
                      </a:r>
                      <a:endParaRPr lang="fi-FI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0.74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525687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NeighbourhoodCleaningRule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0.80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0.69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0.93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618089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OneSidedSelection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0.76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0.92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  <a:tr h="497028">
                <a:tc>
                  <a:txBody>
                    <a:bodyPr/>
                    <a:lstStyle/>
                    <a:p>
                      <a:pPr lvl="1" algn="l"/>
                      <a:r>
                        <a:rPr lang="en-US" dirty="0" err="1" smtClean="0"/>
                        <a:t>TomekLinks</a:t>
                      </a:r>
                      <a:r>
                        <a:rPr lang="en-US" dirty="0" smtClean="0"/>
                        <a:t> Metrics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0.75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0.71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800" b="0" u="none" dirty="0" smtClean="0">
                          <a:effectLst/>
                        </a:rPr>
                        <a:t>0.73</a:t>
                      </a:r>
                      <a:endParaRPr lang="nb-NO" sz="1800" b="0" u="none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u="none" dirty="0" smtClean="0"/>
                        <a:t>0.95</a:t>
                      </a:r>
                      <a:endParaRPr lang="en-US" sz="18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u="none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6726" y="736979"/>
            <a:ext cx="9880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u="sng" dirty="0" smtClean="0"/>
              <a:t>Under Sampling 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Imblearn</a:t>
            </a:r>
            <a:r>
              <a:rPr lang="en-US" altLang="ko-KR" sz="3600" b="1" u="sng" dirty="0" smtClean="0"/>
              <a:t> </a:t>
            </a:r>
            <a:r>
              <a:rPr lang="ko-KR" altLang="en-US" sz="3600" b="1" u="sng" dirty="0" smtClean="0"/>
              <a:t>라이브러리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31540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9556" y="593468"/>
            <a:ext cx="10540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모델 최적화 </a:t>
            </a:r>
            <a:r>
              <a:rPr lang="en-US" altLang="ko-KR" sz="3600" b="1" u="sng" dirty="0" smtClean="0"/>
              <a:t>:</a:t>
            </a:r>
            <a:r>
              <a:rPr lang="ko-KR" altLang="en-US" sz="3600" b="1" u="sng" dirty="0" smtClean="0"/>
              <a:t> </a:t>
            </a:r>
            <a:r>
              <a:rPr lang="en-US" altLang="ko-KR" sz="3600" b="1" u="sng" dirty="0" err="1" smtClean="0"/>
              <a:t>Scikit</a:t>
            </a:r>
            <a:r>
              <a:rPr lang="en-US" altLang="ko-KR" sz="3600" b="1" u="sng" dirty="0" smtClean="0"/>
              <a:t>-Learn </a:t>
            </a:r>
            <a:r>
              <a:rPr lang="en-US" altLang="ko-KR" sz="3600" b="1" u="sng" dirty="0" err="1" smtClean="0"/>
              <a:t>GridSearchCV</a:t>
            </a:r>
            <a:endParaRPr lang="en-US" sz="36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469555" y="1420836"/>
            <a:ext cx="3830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하이퍼 파라미터 튜닝 부분 반영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4" y="1790168"/>
            <a:ext cx="4630008" cy="4246598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700848" y="3864559"/>
            <a:ext cx="2038865" cy="10750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52729" y="1443844"/>
            <a:ext cx="1440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Classification </a:t>
            </a:r>
          </a:p>
          <a:p>
            <a:r>
              <a:rPr lang="en-US" dirty="0" smtClean="0"/>
              <a:t>Report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25" y="3021194"/>
            <a:ext cx="4693166" cy="3836806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759133"/>
              </p:ext>
            </p:extLst>
          </p:nvPr>
        </p:nvGraphicFramePr>
        <p:xfrm>
          <a:off x="6992980" y="1505562"/>
          <a:ext cx="4238799" cy="13115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2385"/>
                <a:gridCol w="1048695"/>
                <a:gridCol w="939114"/>
                <a:gridCol w="1198605"/>
              </a:tblGrid>
              <a:tr h="273511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Precision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Recall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F1 Score</a:t>
                      </a:r>
                      <a:endParaRPr lang="en-US" sz="1400" dirty="0"/>
                    </a:p>
                  </a:txBody>
                  <a:tcPr anchor="ctr"/>
                </a:tc>
              </a:tr>
              <a:tr h="3312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</a:t>
                      </a:r>
                      <a:r>
                        <a:rPr lang="en-US" sz="1400" baseline="0" dirty="0" smtClean="0"/>
                        <a:t> 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0.87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0.92</a:t>
                      </a:r>
                      <a:endParaRPr lang="en-US" sz="1400" dirty="0"/>
                    </a:p>
                  </a:txBody>
                  <a:tcPr anchor="ctr"/>
                </a:tc>
              </a:tr>
              <a:tr h="3707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Class 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0.65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0.76</a:t>
                      </a:r>
                      <a:endParaRPr lang="en-US" sz="14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Avg</a:t>
                      </a:r>
                      <a:r>
                        <a:rPr lang="en-US" sz="1400" dirty="0" smtClean="0"/>
                        <a:t> / Total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0.91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0.89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5552729" y="3108410"/>
            <a:ext cx="13126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ROC Curve</a:t>
            </a:r>
          </a:p>
          <a:p>
            <a:r>
              <a:rPr lang="en-US" dirty="0" smtClean="0"/>
              <a:t>AUC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56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새로운 데이터 테스트 해보기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0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33"/>
          <a:stretch/>
        </p:blipFill>
        <p:spPr>
          <a:xfrm>
            <a:off x="431800" y="672353"/>
            <a:ext cx="3252694" cy="60511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2412" y="672353"/>
            <a:ext cx="63604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 </a:t>
            </a:r>
            <a:r>
              <a:rPr lang="en-US" sz="2800" b="1" dirty="0" err="1" smtClean="0"/>
              <a:t>Youngboy</a:t>
            </a:r>
            <a:r>
              <a:rPr lang="en-US" sz="2800" b="1" dirty="0" smtClean="0"/>
              <a:t> Never Broke Again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</a:t>
            </a:r>
          </a:p>
          <a:p>
            <a:r>
              <a:rPr lang="en-US" sz="2800" b="1" dirty="0" smtClean="0"/>
              <a:t>Until Death Call My Name</a:t>
            </a:r>
          </a:p>
          <a:p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2018</a:t>
            </a:r>
            <a:r>
              <a:rPr lang="ko-KR" altLang="en-US" sz="2000" b="1" dirty="0" smtClean="0"/>
              <a:t>년 </a:t>
            </a:r>
            <a:r>
              <a:rPr lang="en-US" altLang="ko-KR" sz="2000" b="1" dirty="0" smtClean="0"/>
              <a:t>4</a:t>
            </a:r>
            <a:r>
              <a:rPr lang="ko-KR" altLang="en-US" sz="2000" b="1" dirty="0" smtClean="0"/>
              <a:t>월 </a:t>
            </a:r>
            <a:r>
              <a:rPr lang="en-US" altLang="ko-KR" sz="2000" b="1" dirty="0" smtClean="0"/>
              <a:t>27</a:t>
            </a:r>
            <a:r>
              <a:rPr lang="ko-KR" altLang="en-US" sz="2000" b="1" dirty="0" smtClean="0"/>
              <a:t>일 발매</a:t>
            </a:r>
            <a:r>
              <a:rPr lang="ko-KR" altLang="en-US" sz="2000" b="1" dirty="0"/>
              <a:t> 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장르 </a:t>
            </a:r>
            <a:r>
              <a:rPr lang="en-US" altLang="ko-KR" sz="2000" b="1" dirty="0" smtClean="0"/>
              <a:t>:</a:t>
            </a:r>
            <a:r>
              <a:rPr lang="ko-KR" altLang="en-US" sz="2000" b="1" dirty="0" smtClean="0"/>
              <a:t> 힙합</a:t>
            </a:r>
            <a:r>
              <a:rPr lang="en-US" altLang="ko-KR" sz="2000" b="1" dirty="0" smtClean="0"/>
              <a:t>)</a:t>
            </a:r>
            <a:endParaRPr lang="en-US" altLang="ko-KR" sz="2000" b="1" dirty="0"/>
          </a:p>
          <a:p>
            <a:pPr marL="342900" indent="-342900">
              <a:buFontTx/>
              <a:buChar char="-"/>
            </a:pPr>
            <a:endParaRPr lang="en-US" altLang="ko-KR" sz="2000" b="1" dirty="0"/>
          </a:p>
          <a:p>
            <a:pPr marL="342900" indent="-342900">
              <a:buFontTx/>
              <a:buChar char="-"/>
            </a:pPr>
            <a:r>
              <a:rPr lang="ko-KR" altLang="en-US" sz="2000" b="1" dirty="0" smtClean="0"/>
              <a:t>데뷔 스튜디오 앨범</a:t>
            </a:r>
            <a:endParaRPr lang="en-US" altLang="ko-KR" sz="20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ko-KR" sz="2000" b="1" dirty="0" smtClean="0"/>
          </a:p>
          <a:p>
            <a:r>
              <a:rPr lang="ko-KR" altLang="en-US" sz="2000" b="1" dirty="0" smtClean="0"/>
              <a:t>* </a:t>
            </a:r>
            <a:r>
              <a:rPr lang="en-US" altLang="ko-KR" sz="2000" b="1" dirty="0" smtClean="0"/>
              <a:t>5</a:t>
            </a:r>
            <a:r>
              <a:rPr lang="ko-KR" altLang="en-US" sz="2000" b="1" dirty="0" smtClean="0"/>
              <a:t>월 </a:t>
            </a:r>
            <a:r>
              <a:rPr lang="en-US" altLang="ko-KR" sz="2000" b="1" dirty="0" smtClean="0"/>
              <a:t>9</a:t>
            </a:r>
            <a:r>
              <a:rPr lang="ko-KR" altLang="en-US" sz="2000" b="1" dirty="0" smtClean="0"/>
              <a:t>일 현시점까지 힙합엘이에서 </a:t>
            </a:r>
            <a:r>
              <a:rPr lang="ko-KR" altLang="en-US" sz="2000" b="1" u="sng" dirty="0" smtClean="0"/>
              <a:t>다뤄지지 않았음</a:t>
            </a:r>
            <a:r>
              <a:rPr lang="ko-KR" altLang="en-US" sz="2000" b="1" dirty="0" smtClean="0"/>
              <a:t> * </a:t>
            </a:r>
            <a:endParaRPr lang="en-US" altLang="ko-KR" sz="20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733365" y="4639235"/>
            <a:ext cx="6239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/>
              <a:t>그렇다면 </a:t>
            </a:r>
            <a:r>
              <a:rPr lang="mr-IN" altLang="ko-KR" sz="3600" b="1" dirty="0" smtClean="0"/>
              <a:t>…</a:t>
            </a:r>
            <a:r>
              <a:rPr lang="ko-KR" altLang="en-US" sz="3600" b="1" dirty="0" smtClean="0"/>
              <a:t> 모델은 </a:t>
            </a:r>
            <a:endParaRPr lang="en-US" altLang="ko-KR" sz="3600" b="1" dirty="0" smtClean="0"/>
          </a:p>
          <a:p>
            <a:endParaRPr lang="en-US" altLang="ko-KR" sz="3600" b="1" dirty="0"/>
          </a:p>
          <a:p>
            <a:r>
              <a:rPr lang="ko-KR" altLang="en-US" sz="3600" b="1" dirty="0" smtClean="0"/>
              <a:t>이 앨범을 어떻게 예측했을까</a:t>
            </a:r>
            <a:r>
              <a:rPr lang="en-US" altLang="ko-KR" sz="3600" b="1" dirty="0" smtClean="0"/>
              <a:t>?</a:t>
            </a:r>
            <a:endParaRPr lang="en-US" sz="3600" b="1" dirty="0"/>
          </a:p>
        </p:txBody>
      </p:sp>
      <p:cxnSp>
        <p:nvCxnSpPr>
          <p:cNvPr id="6" name="Curved Connector 5"/>
          <p:cNvCxnSpPr>
            <a:stCxn id="3" idx="2"/>
            <a:endCxn id="4" idx="3"/>
          </p:cNvCxnSpPr>
          <p:nvPr/>
        </p:nvCxnSpPr>
        <p:spPr>
          <a:xfrm rot="16200000" flipH="1">
            <a:off x="7971081" y="2514680"/>
            <a:ext cx="2043278" cy="3960157"/>
          </a:xfrm>
          <a:prstGeom prst="curvedConnector4">
            <a:avLst>
              <a:gd name="adj1" fmla="val 28535"/>
              <a:gd name="adj2" fmla="val 105772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2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" b="13234"/>
          <a:stretch/>
        </p:blipFill>
        <p:spPr>
          <a:xfrm>
            <a:off x="6800091" y="668741"/>
            <a:ext cx="4878885" cy="60824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00501" y="873457"/>
            <a:ext cx="6032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err="1" smtClean="0">
                <a:hlinkClick r:id="rId3"/>
              </a:rPr>
              <a:t>HIPHOPLE.com</a:t>
            </a:r>
            <a:r>
              <a:rPr lang="en-US" sz="3600" b="1" dirty="0" smtClean="0"/>
              <a:t> ?</a:t>
            </a:r>
            <a:r>
              <a:rPr lang="en-US" altLang="ko-KR" sz="3600" b="1" dirty="0" smtClean="0"/>
              <a:t>?????????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00501" y="1924336"/>
            <a:ext cx="61995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흑인음악 전문 웹매거진 </a:t>
            </a:r>
            <a:r>
              <a:rPr lang="en-US" altLang="ko-KR" dirty="0" smtClean="0"/>
              <a:t>&amp;</a:t>
            </a:r>
            <a:r>
              <a:rPr lang="ko-KR" altLang="en-US" dirty="0" smtClean="0"/>
              <a:t> 컨텐츠 플랫폼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주요 컨텐츠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번역 컨텐츠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외국 힙합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en-US" altLang="ko-KR" dirty="0" smtClean="0"/>
              <a:t>R&amp;B </a:t>
            </a:r>
            <a:r>
              <a:rPr lang="ko-KR" altLang="en-US" dirty="0" smtClean="0"/>
              <a:t>음악 가사 번역 </a:t>
            </a:r>
            <a:r>
              <a:rPr lang="en-US" altLang="ko-KR" dirty="0" smtClean="0"/>
              <a:t>(</a:t>
            </a:r>
            <a:r>
              <a:rPr lang="ko-KR" altLang="en-US" dirty="0" smtClean="0"/>
              <a:t> * </a:t>
            </a:r>
            <a:r>
              <a:rPr lang="en-US" altLang="ko-KR" dirty="0" smtClean="0"/>
              <a:t>)</a:t>
            </a:r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자막 뮤직비디오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국외 뉴스</a:t>
            </a:r>
            <a:endParaRPr lang="en-US" altLang="ko-KR" dirty="0"/>
          </a:p>
          <a:p>
            <a:pPr marL="1200150" lvl="2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매거진 컨텐츠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기획 기사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인터뷰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r>
              <a:rPr lang="ko-KR" altLang="en-US" dirty="0" smtClean="0"/>
              <a:t>신보 리뷰</a:t>
            </a:r>
            <a:endParaRPr lang="en-US" altLang="ko-KR" dirty="0" smtClean="0"/>
          </a:p>
          <a:p>
            <a:pPr marL="1200150" lvl="2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패션 </a:t>
            </a:r>
            <a:r>
              <a:rPr lang="en-US" altLang="ko-KR" dirty="0" smtClean="0"/>
              <a:t>/</a:t>
            </a:r>
            <a:r>
              <a:rPr lang="ko-KR" altLang="en-US" dirty="0" smtClean="0"/>
              <a:t> 라이프 스타일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216"/>
          <a:stretch/>
        </p:blipFill>
        <p:spPr>
          <a:xfrm>
            <a:off x="1" y="658904"/>
            <a:ext cx="6513317" cy="7395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17" b="33333"/>
          <a:stretch/>
        </p:blipFill>
        <p:spPr>
          <a:xfrm>
            <a:off x="0" y="1398492"/>
            <a:ext cx="6513317" cy="3603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96" b="16667"/>
          <a:stretch/>
        </p:blipFill>
        <p:spPr>
          <a:xfrm>
            <a:off x="-1" y="4977737"/>
            <a:ext cx="6513317" cy="900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78"/>
          <a:stretch/>
        </p:blipFill>
        <p:spPr>
          <a:xfrm>
            <a:off x="2" y="5903258"/>
            <a:ext cx="6513317" cy="9547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88934" y="828643"/>
            <a:ext cx="2675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저장한 모델 불러오기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60087" y="1687957"/>
            <a:ext cx="3953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아티스트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,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앨범에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ko-KR" altLang="en-US" sz="2000" b="1" dirty="0" smtClean="0">
                <a:solidFill>
                  <a:srgbClr val="8F3363"/>
                </a:solidFill>
              </a:rPr>
              <a:t>해당하는 데이터 입력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0744" y="4807998"/>
            <a:ext cx="45524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rgbClr val="8F3363"/>
                </a:solidFill>
              </a:rPr>
              <a:t>Class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예측 결과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 smtClean="0">
                <a:solidFill>
                  <a:srgbClr val="8F3363"/>
                </a:solidFill>
              </a:rPr>
              <a:t>0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컨텐츠로 다루지 않는다</a:t>
            </a:r>
            <a:endParaRPr lang="en-US" sz="2000" b="1" dirty="0">
              <a:solidFill>
                <a:srgbClr val="8F336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2482" y="5990015"/>
            <a:ext cx="55005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rgbClr val="8F3363"/>
                </a:solidFill>
              </a:rPr>
              <a:t>확률 예측 결과 </a:t>
            </a:r>
            <a:r>
              <a:rPr lang="en-US" altLang="ko-KR" sz="2000" b="1" dirty="0" smtClean="0">
                <a:solidFill>
                  <a:srgbClr val="8F3363"/>
                </a:solidFill>
              </a:rPr>
              <a:t>:</a:t>
            </a:r>
            <a:r>
              <a:rPr lang="ko-KR" altLang="en-US" sz="2000" b="1" dirty="0" smtClean="0">
                <a:solidFill>
                  <a:srgbClr val="8F3363"/>
                </a:solidFill>
              </a:rPr>
              <a:t> </a:t>
            </a:r>
            <a:endParaRPr lang="en-US" altLang="ko-KR" sz="2000" b="1" dirty="0" smtClean="0">
              <a:solidFill>
                <a:srgbClr val="8F3363"/>
              </a:solidFill>
            </a:endParaRPr>
          </a:p>
          <a:p>
            <a:r>
              <a:rPr lang="en-US" altLang="ko-KR" sz="3200" b="1" i="1" u="sng" dirty="0" smtClean="0">
                <a:solidFill>
                  <a:srgbClr val="8F3363"/>
                </a:solidFill>
              </a:rPr>
              <a:t>20%</a:t>
            </a:r>
            <a:r>
              <a:rPr lang="ko-KR" altLang="en-US" sz="3200" b="1" dirty="0" smtClean="0">
                <a:solidFill>
                  <a:srgbClr val="8F3363"/>
                </a:solidFill>
              </a:rPr>
              <a:t> </a:t>
            </a:r>
            <a:r>
              <a:rPr lang="ko-KR" altLang="en-US" sz="2000" b="1" dirty="0" smtClean="0">
                <a:solidFill>
                  <a:srgbClr val="8F3363"/>
                </a:solidFill>
                <a:sym typeface="Wingdings"/>
              </a:rPr>
              <a:t> 매우 낮다  우선순위에서 밀려남</a:t>
            </a:r>
            <a:endParaRPr lang="en-US" altLang="ko-KR" sz="2000" b="1" dirty="0" smtClean="0">
              <a:solidFill>
                <a:srgbClr val="8F3363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062" y="4307625"/>
            <a:ext cx="2735594" cy="23756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13060" y="3889072"/>
            <a:ext cx="132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OH - YEAH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97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/>
              <a:t>보완점 </a:t>
            </a:r>
            <a:r>
              <a:rPr lang="en-US" altLang="ko-KR" b="1" dirty="0" smtClean="0"/>
              <a:t>/</a:t>
            </a:r>
            <a:r>
              <a:rPr lang="ko-KR" altLang="en-US" b="1" dirty="0" smtClean="0"/>
              <a:t> 앞으로의 진행 방향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5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4630" y="944574"/>
            <a:ext cx="1019432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 smtClean="0"/>
              <a:t>기존 모델의 </a:t>
            </a:r>
            <a:r>
              <a:rPr lang="en-US" altLang="ko-KR" sz="2000" dirty="0" smtClean="0"/>
              <a:t>Precision</a:t>
            </a:r>
            <a:r>
              <a:rPr lang="ko-KR" altLang="en-US" sz="2000" dirty="0" smtClean="0"/>
              <a:t>까지 개선할 수 있는 </a:t>
            </a:r>
            <a:r>
              <a:rPr lang="ko-KR" altLang="en-US" sz="2000" dirty="0" smtClean="0"/>
              <a:t>다른</a:t>
            </a:r>
            <a:r>
              <a:rPr lang="ko-KR" altLang="en-US" sz="2000" dirty="0" smtClean="0"/>
              <a:t> </a:t>
            </a:r>
            <a:r>
              <a:rPr lang="en-US" altLang="ko-KR" sz="2000" dirty="0" err="1" smtClean="0"/>
              <a:t>Imblanced</a:t>
            </a:r>
            <a:r>
              <a:rPr lang="en-US" altLang="ko-KR" sz="2000" dirty="0" smtClean="0"/>
              <a:t> Problem Sampling</a:t>
            </a:r>
            <a:r>
              <a:rPr lang="ko-KR" altLang="en-US" sz="2000" dirty="0" smtClean="0"/>
              <a:t> </a:t>
            </a:r>
            <a:r>
              <a:rPr lang="ko-KR" altLang="en-US" sz="2000" dirty="0" smtClean="0"/>
              <a:t>방법론</a:t>
            </a:r>
            <a:r>
              <a:rPr lang="ko-KR" altLang="en-US" sz="2000" dirty="0" smtClean="0"/>
              <a:t>을 적용</a:t>
            </a:r>
            <a:endParaRPr lang="en-US" altLang="ko-KR" sz="2000" dirty="0" smtClean="0"/>
          </a:p>
          <a:p>
            <a:pPr marL="342900" indent="-342900">
              <a:buAutoNum type="arabicPeriod"/>
            </a:pPr>
            <a:endParaRPr lang="en-US" altLang="ko-KR" sz="2000" dirty="0" smtClean="0"/>
          </a:p>
          <a:p>
            <a:pPr marL="342900" indent="-342900">
              <a:buAutoNum type="arabicPeriod"/>
            </a:pPr>
            <a:r>
              <a:rPr lang="en-US" altLang="ko-KR" sz="2000" dirty="0" err="1" smtClean="0"/>
              <a:t>XGBoost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알고리즘를 </a:t>
            </a:r>
            <a:r>
              <a:rPr lang="ko-KR" altLang="en-US" sz="2000" dirty="0" smtClean="0"/>
              <a:t>적용과 최적의 </a:t>
            </a:r>
            <a:r>
              <a:rPr lang="en-US" altLang="ko-KR" sz="2000" dirty="0" smtClean="0"/>
              <a:t>Hyper Parameter</a:t>
            </a:r>
            <a:r>
              <a:rPr lang="ko-KR" altLang="en-US" sz="2000" dirty="0" smtClean="0"/>
              <a:t> 튜닝 방법 연구</a:t>
            </a:r>
            <a:endParaRPr lang="en-US" altLang="ko-KR" sz="2000" dirty="0" smtClean="0"/>
          </a:p>
          <a:p>
            <a:pPr marL="342900" indent="-342900">
              <a:buAutoNum type="arabicPeriod"/>
            </a:pP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 smtClean="0"/>
              <a:t>적은 데이터 양</a:t>
            </a:r>
            <a:endParaRPr lang="en-US" altLang="ko-KR" sz="2000" dirty="0"/>
          </a:p>
          <a:p>
            <a:pPr marL="342900" indent="-342900">
              <a:buAutoNum type="arabicPeriod"/>
            </a:pPr>
            <a:endParaRPr lang="en-US" altLang="ko-KR" sz="2000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 smtClean="0">
                <a:sym typeface="Wingdings"/>
              </a:rPr>
              <a:t>향후 발매되는 데뷔앨범 데이터를 축적하여 데이터를 확보  모델 </a:t>
            </a:r>
            <a:r>
              <a:rPr lang="ko-KR" altLang="en-US" dirty="0" smtClean="0">
                <a:sym typeface="Wingdings"/>
              </a:rPr>
              <a:t>개선</a:t>
            </a:r>
            <a:endParaRPr lang="en-US" altLang="ko-KR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 smtClean="0">
                <a:sym typeface="Wingdings"/>
              </a:rPr>
              <a:t>다양한 매체의 기사 </a:t>
            </a:r>
            <a:r>
              <a:rPr lang="en-US" altLang="ko-KR" dirty="0" smtClean="0">
                <a:sym typeface="Wingdings"/>
              </a:rPr>
              <a:t>+</a:t>
            </a:r>
            <a:r>
              <a:rPr lang="ko-KR" altLang="en-US" dirty="0" smtClean="0">
                <a:sym typeface="Wingdings"/>
              </a:rPr>
              <a:t> 평점 </a:t>
            </a:r>
            <a:r>
              <a:rPr lang="en-US" altLang="ko-KR" dirty="0" smtClean="0">
                <a:sym typeface="Wingdings"/>
              </a:rPr>
              <a:t>+</a:t>
            </a:r>
            <a:r>
              <a:rPr lang="ko-KR" altLang="en-US" dirty="0" smtClean="0">
                <a:sym typeface="Wingdings"/>
              </a:rPr>
              <a:t>평론 데이터 등 추가 크롤링</a:t>
            </a:r>
            <a:endParaRPr lang="en-US" altLang="ko-KR" dirty="0" smtClean="0">
              <a:sym typeface="Wingdings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ko-KR" altLang="en-US" dirty="0">
                <a:sym typeface="Wingdings"/>
              </a:rPr>
              <a:t>평론 텍스트 자연어 </a:t>
            </a:r>
            <a:r>
              <a:rPr lang="ko-KR" altLang="en-US" dirty="0" smtClean="0">
                <a:sym typeface="Wingdings"/>
              </a:rPr>
              <a:t>분석</a:t>
            </a:r>
            <a:endParaRPr lang="en-US" dirty="0" smtClean="0">
              <a:sym typeface="Wingdings"/>
            </a:endParaRPr>
          </a:p>
          <a:p>
            <a:pPr marL="342900" indent="-342900">
              <a:buAutoNum type="arabicPeriod"/>
            </a:pPr>
            <a:endParaRPr lang="en-US" sz="2000" dirty="0">
              <a:sym typeface="Wingdings"/>
            </a:endParaRPr>
          </a:p>
          <a:p>
            <a:pPr marL="342900" indent="-342900">
              <a:buAutoNum type="arabicPeriod"/>
            </a:pPr>
            <a:r>
              <a:rPr lang="ko-KR" altLang="en-US" sz="2000" dirty="0" smtClean="0">
                <a:sym typeface="Wingdings"/>
              </a:rPr>
              <a:t>기존의 </a:t>
            </a:r>
            <a:r>
              <a:rPr lang="en-US" sz="2000" dirty="0" smtClean="0">
                <a:sym typeface="Wingdings"/>
              </a:rPr>
              <a:t>Dash </a:t>
            </a:r>
            <a:r>
              <a:rPr lang="ko-KR" altLang="en-US" sz="2000" dirty="0" smtClean="0">
                <a:sym typeface="Wingdings"/>
              </a:rPr>
              <a:t>기반 시각화 웹어플리케이션 개선 </a:t>
            </a:r>
            <a:endParaRPr lang="en-US" altLang="ko-KR" sz="2000" dirty="0" smtClean="0">
              <a:sym typeface="Wingdings"/>
            </a:endParaRPr>
          </a:p>
          <a:p>
            <a:pPr marL="342900" indent="-342900">
              <a:buAutoNum type="arabicPeriod"/>
            </a:pPr>
            <a:endParaRPr lang="en-US" altLang="ko-KR" sz="2000" dirty="0">
              <a:sym typeface="Wingdings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ko-KR" altLang="en-US" sz="2000" dirty="0" smtClean="0">
                <a:sym typeface="Wingdings"/>
              </a:rPr>
              <a:t>새로운 데뷔 아티스트 </a:t>
            </a:r>
            <a:r>
              <a:rPr lang="en-US" altLang="ko-KR" sz="2000" dirty="0" smtClean="0">
                <a:sym typeface="Wingdings"/>
              </a:rPr>
              <a:t>/</a:t>
            </a:r>
            <a:r>
              <a:rPr lang="ko-KR" altLang="en-US" sz="2000" dirty="0" smtClean="0">
                <a:sym typeface="Wingdings"/>
              </a:rPr>
              <a:t> 앨범 입력 시</a:t>
            </a:r>
            <a:endParaRPr lang="en-US" altLang="ko-KR" sz="2000" dirty="0" smtClean="0">
              <a:sym typeface="Wingdings"/>
            </a:endParaRPr>
          </a:p>
          <a:p>
            <a:pPr marL="742950" lvl="1" indent="-285750">
              <a:buFont typeface="Arial" charset="0"/>
              <a:buChar char="•"/>
            </a:pPr>
            <a:endParaRPr lang="en-US" altLang="ko-KR" sz="2000" dirty="0">
              <a:sym typeface="Wingdings"/>
            </a:endParaRP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Feature</a:t>
            </a:r>
            <a:r>
              <a:rPr lang="ko-KR" altLang="en-US" dirty="0" smtClean="0">
                <a:sym typeface="Wingdings"/>
              </a:rPr>
              <a:t> </a:t>
            </a:r>
            <a:r>
              <a:rPr lang="en-US" altLang="ko-KR" dirty="0" smtClean="0">
                <a:sym typeface="Wingdings"/>
              </a:rPr>
              <a:t>Data</a:t>
            </a:r>
            <a:r>
              <a:rPr lang="ko-KR" altLang="en-US" dirty="0" smtClean="0">
                <a:sym typeface="Wingdings"/>
              </a:rPr>
              <a:t> 자동 크롤링  데이터셋 업데이트</a:t>
            </a:r>
            <a:endParaRPr lang="en-US" altLang="ko-KR" dirty="0">
              <a:sym typeface="Wingdings"/>
            </a:endParaRPr>
          </a:p>
          <a:p>
            <a:pPr marL="1200150" lvl="2" indent="-285750">
              <a:buFont typeface=".AppleSystemUIFont" charset="-120"/>
              <a:buChar char="-"/>
            </a:pPr>
            <a:r>
              <a:rPr lang="en-US" altLang="ko-KR" dirty="0" smtClean="0">
                <a:sym typeface="Wingdings"/>
              </a:rPr>
              <a:t>Pickle </a:t>
            </a:r>
            <a:r>
              <a:rPr lang="ko-KR" altLang="en-US" dirty="0" smtClean="0">
                <a:sym typeface="Wingdings"/>
              </a:rPr>
              <a:t>파일로 저장한 모델 구동</a:t>
            </a:r>
            <a:r>
              <a:rPr lang="en-US" altLang="ko-KR" dirty="0" smtClean="0">
                <a:sym typeface="Wingdings"/>
              </a:rPr>
              <a:t>,</a:t>
            </a:r>
            <a:r>
              <a:rPr lang="ko-KR" altLang="en-US" dirty="0" smtClean="0">
                <a:sym typeface="Wingdings"/>
              </a:rPr>
              <a:t> 예측까지 구현</a:t>
            </a:r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618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8062" y="941695"/>
            <a:ext cx="560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프로젝트에 대한 정보는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6374427" y="2503957"/>
            <a:ext cx="36804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아래의 링크를 방문해주세요</a:t>
            </a:r>
            <a:r>
              <a:rPr lang="en-US" altLang="ko-KR" dirty="0" smtClean="0"/>
              <a:t> :)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/>
          </a:p>
          <a:p>
            <a:r>
              <a:rPr lang="en-US" dirty="0" smtClean="0">
                <a:hlinkClick r:id="rId2"/>
              </a:rPr>
              <a:t>http://www.github.com/lucaseo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LinkedIn </a:t>
            </a:r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http://www.linkedin.com/in/lucaseo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Instagram</a:t>
            </a:r>
            <a:endParaRPr lang="en-US" dirty="0"/>
          </a:p>
          <a:p>
            <a:r>
              <a:rPr lang="en-US" dirty="0" smtClean="0">
                <a:hlinkClick r:id="rId4"/>
              </a:rPr>
              <a:t>http://www.instagram.com/seoluca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err="1" smtClean="0"/>
              <a:t>Github</a:t>
            </a:r>
            <a:r>
              <a:rPr lang="en-US" dirty="0" smtClean="0"/>
              <a:t> Blog</a:t>
            </a:r>
            <a:endParaRPr lang="en-US" dirty="0"/>
          </a:p>
          <a:p>
            <a:r>
              <a:rPr lang="en-US" dirty="0" smtClean="0">
                <a:hlinkClick r:id="rId5"/>
              </a:rPr>
              <a:t>http://www.lucaseo.github.io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062" y="1971579"/>
            <a:ext cx="36024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아래의 링크를 참고해주세요</a:t>
            </a:r>
            <a:r>
              <a:rPr lang="en-US" altLang="ko-KR" dirty="0" smtClean="0"/>
              <a:t> :D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 Repository Source Code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www.github.com/lucaseo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Data Visualization Web Application</a:t>
            </a:r>
            <a:endParaRPr lang="en-US" dirty="0"/>
          </a:p>
          <a:p>
            <a:r>
              <a:rPr lang="en-US" dirty="0" smtClean="0">
                <a:hlinkClick r:id="rId6"/>
              </a:rPr>
              <a:t>http://www.luca.herokuapp.com</a:t>
            </a:r>
            <a:r>
              <a:rPr lang="en-US" dirty="0" smtClean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74427" y="1682057"/>
            <a:ext cx="560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그리고 저에 대해서는 </a:t>
            </a:r>
            <a:r>
              <a:rPr lang="mr-IN" altLang="ko-KR" sz="3600" b="1" u="sng" dirty="0" smtClean="0"/>
              <a:t>…</a:t>
            </a:r>
            <a:endParaRPr lang="en-US" altLang="ko-KR" sz="3600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81046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551" y="678786"/>
            <a:ext cx="4807046" cy="59692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8567" y="859809"/>
            <a:ext cx="6032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프로젝트의 시작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08567" y="2183642"/>
            <a:ext cx="61995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400" b="1" dirty="0" smtClean="0"/>
              <a:t>히맨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 대표 </a:t>
            </a:r>
            <a:r>
              <a:rPr lang="en-US" altLang="ko-KR" sz="2400" dirty="0" smtClean="0"/>
              <a:t>)</a:t>
            </a:r>
            <a:r>
              <a:rPr lang="ko-KR" altLang="en-US" sz="2400" dirty="0" smtClean="0"/>
              <a:t> 의 니즈 파악</a:t>
            </a:r>
            <a:endParaRPr lang="en-US" altLang="ko-KR" sz="2400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아티스트 머천다이즈 판매 </a:t>
            </a:r>
            <a:r>
              <a:rPr lang="en-US" altLang="ko-KR" dirty="0" smtClean="0"/>
              <a:t>Buzz </a:t>
            </a:r>
            <a:r>
              <a:rPr lang="ko-KR" altLang="en-US" dirty="0" smtClean="0"/>
              <a:t>분석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동남아 </a:t>
            </a:r>
            <a:r>
              <a:rPr lang="en-US" altLang="ko-KR" dirty="0" smtClean="0"/>
              <a:t>K-</a:t>
            </a:r>
            <a:r>
              <a:rPr lang="en-US" altLang="ko-KR" dirty="0" err="1" smtClean="0"/>
              <a:t>Hiphop</a:t>
            </a:r>
            <a:r>
              <a:rPr lang="ko-KR" altLang="en-US" dirty="0" smtClean="0"/>
              <a:t> 관련 </a:t>
            </a:r>
            <a:r>
              <a:rPr lang="en-US" altLang="ko-KR" dirty="0" smtClean="0"/>
              <a:t>Buzz</a:t>
            </a:r>
            <a:r>
              <a:rPr lang="ko-KR" altLang="en-US" dirty="0" smtClean="0"/>
              <a:t> 분석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대박 신인 아티스트 예측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각종 음악 차트 알림 메신저 등등 </a:t>
            </a:r>
            <a:r>
              <a:rPr lang="mr-IN" altLang="ko-KR" dirty="0" smtClean="0"/>
              <a:t>…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>
                <a:sym typeface="Wingdings"/>
              </a:rPr>
              <a:t>a</a:t>
            </a:r>
            <a:r>
              <a:rPr lang="en-US" altLang="ko-KR" dirty="0" smtClean="0">
                <a:sym typeface="Wingdings"/>
              </a:rPr>
              <a:t>nd many more </a:t>
            </a:r>
            <a:r>
              <a:rPr lang="ko-KR" altLang="en-US" dirty="0" smtClean="0">
                <a:sym typeface="Wingdings"/>
              </a:rPr>
              <a:t> </a:t>
            </a:r>
            <a:r>
              <a:rPr lang="mr-IN" altLang="ko-KR" dirty="0" smtClean="0">
                <a:sym typeface="Wingdings"/>
              </a:rPr>
              <a:t>…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4420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32483" y="3425587"/>
            <a:ext cx="9031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/>
              <a:t>대박 신인 예측 </a:t>
            </a:r>
            <a:r>
              <a:rPr lang="en-US" altLang="ko-KR" sz="4000" b="1" dirty="0" smtClean="0"/>
              <a:t>?</a:t>
            </a:r>
            <a:r>
              <a:rPr lang="ko-KR" altLang="en-US" sz="4000" b="1" dirty="0" smtClean="0"/>
              <a:t> </a:t>
            </a:r>
            <a:r>
              <a:rPr lang="en-US" altLang="ko-KR" sz="4000" b="1" dirty="0" smtClean="0"/>
              <a:t>(</a:t>
            </a:r>
            <a:r>
              <a:rPr lang="ko-KR" altLang="en-US" sz="4000" b="1" dirty="0"/>
              <a:t> </a:t>
            </a:r>
            <a:r>
              <a:rPr lang="mr-IN" altLang="ko-KR" sz="4000" b="1" dirty="0" smtClean="0"/>
              <a:t>…</a:t>
            </a:r>
            <a:r>
              <a:rPr lang="ko-KR" altLang="en-US" sz="4000" b="1" dirty="0" smtClean="0"/>
              <a:t>에 선택과 집중 </a:t>
            </a:r>
            <a:r>
              <a:rPr lang="en-US" altLang="ko-KR" sz="4000" b="1" dirty="0" smtClean="0"/>
              <a:t>!</a:t>
            </a:r>
            <a:r>
              <a:rPr lang="ko-KR" altLang="en-US" sz="4000" b="1" dirty="0" smtClean="0"/>
              <a:t> </a:t>
            </a:r>
            <a:r>
              <a:rPr lang="en-US" altLang="ko-KR" sz="4000" b="1" dirty="0" smtClean="0"/>
              <a:t>)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4839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92" y="706522"/>
            <a:ext cx="3803624" cy="5981099"/>
          </a:xfrm>
          <a:prstGeom prst="rect">
            <a:avLst/>
          </a:prstGeom>
          <a:ln>
            <a:noFill/>
          </a:ln>
        </p:spPr>
      </p:pic>
      <p:grpSp>
        <p:nvGrpSpPr>
          <p:cNvPr id="5" name="Group 4"/>
          <p:cNvGrpSpPr/>
          <p:nvPr/>
        </p:nvGrpSpPr>
        <p:grpSpPr>
          <a:xfrm>
            <a:off x="65103" y="750625"/>
            <a:ext cx="4290896" cy="6027694"/>
            <a:chOff x="4903526" y="-204716"/>
            <a:chExt cx="5709078" cy="778023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7587"/>
            <a:stretch/>
          </p:blipFill>
          <p:spPr>
            <a:xfrm>
              <a:off x="4903526" y="3916908"/>
              <a:ext cx="5709078" cy="365860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5">
              <a:alphaModFix amt="3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9900"/>
            <a:stretch/>
          </p:blipFill>
          <p:spPr>
            <a:xfrm>
              <a:off x="4903526" y="-204716"/>
              <a:ext cx="5709078" cy="4121624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35" y="750625"/>
            <a:ext cx="3788313" cy="59369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8921" y="2841959"/>
            <a:ext cx="10903166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spc="600" dirty="0" smtClean="0">
                <a:solidFill>
                  <a:srgbClr val="FFFF00"/>
                </a:solidFill>
              </a:rPr>
              <a:t>힙합엘이의 컨텐츠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=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</a:t>
            </a:r>
            <a:endParaRPr lang="en-US" altLang="ko-KR" sz="3600" b="1" spc="600" dirty="0" smtClean="0">
              <a:solidFill>
                <a:srgbClr val="FFFF00"/>
              </a:solidFill>
            </a:endParaRPr>
          </a:p>
          <a:p>
            <a:endParaRPr lang="en-US" altLang="ko-KR" sz="3600" b="1" spc="600" dirty="0">
              <a:solidFill>
                <a:srgbClr val="FFFF00"/>
              </a:solidFill>
            </a:endParaRPr>
          </a:p>
          <a:p>
            <a:r>
              <a:rPr lang="ko-KR" altLang="en-US" sz="3600" b="1" spc="600" dirty="0" smtClean="0">
                <a:solidFill>
                  <a:srgbClr val="FFFF00"/>
                </a:solidFill>
              </a:rPr>
              <a:t>리뷰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인터뷰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 기획기사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SNS</a:t>
            </a:r>
            <a:r>
              <a:rPr lang="ko-KR" altLang="en-US" sz="3600" b="1" spc="600" dirty="0" smtClean="0">
                <a:solidFill>
                  <a:srgbClr val="FFFF00"/>
                </a:solidFill>
              </a:rPr>
              <a:t>계정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+ </a:t>
            </a:r>
            <a:r>
              <a:rPr lang="en-US" altLang="ko-KR" sz="3600" b="1" spc="600" dirty="0" smtClean="0">
                <a:solidFill>
                  <a:srgbClr val="FFFF00"/>
                </a:solidFill>
              </a:rPr>
              <a:t>@</a:t>
            </a:r>
            <a:endParaRPr lang="en-US" sz="3600" b="1" spc="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51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5008" y="1894482"/>
            <a:ext cx="2374711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대박 신인을 </a:t>
            </a:r>
            <a:r>
              <a:rPr lang="ko-KR" altLang="en-US" sz="2800" b="1" dirty="0" smtClean="0"/>
              <a:t>예측해보자</a:t>
            </a:r>
            <a:r>
              <a:rPr lang="en-US" altLang="ko-KR" sz="2800" b="1" dirty="0" smtClean="0"/>
              <a:t> !!!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24184" y="835307"/>
            <a:ext cx="3315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u="sng" dirty="0" smtClean="0"/>
              <a:t>의식의 흐름 </a:t>
            </a:r>
            <a:r>
              <a:rPr lang="mr-IN" altLang="ko-KR" sz="3600" b="1" u="sng" dirty="0" smtClean="0"/>
              <a:t>…</a:t>
            </a:r>
            <a:endParaRPr lang="en-US" sz="36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145205" y="1040261"/>
            <a:ext cx="513155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힙합엘이 매거진팀은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성공적인 데뷔를 한 신인들을 컨텐츠로 다룬다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05263" y="2579427"/>
            <a:ext cx="5472753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신인에 </a:t>
            </a:r>
            <a:r>
              <a:rPr lang="ko-KR" altLang="en-US" dirty="0" smtClean="0"/>
              <a:t>대한 </a:t>
            </a:r>
            <a:r>
              <a:rPr lang="ko-KR" altLang="en-US" dirty="0" smtClean="0"/>
              <a:t>컨텐츠를 제작할 때는 </a:t>
            </a:r>
            <a:r>
              <a:rPr lang="en-US" altLang="ko-KR" dirty="0" smtClean="0"/>
              <a:t>:</a:t>
            </a:r>
            <a:r>
              <a:rPr lang="ko-KR" altLang="en-US" dirty="0" smtClean="0"/>
              <a:t>  </a:t>
            </a:r>
            <a:endParaRPr lang="en-US" altLang="ko-KR" dirty="0" smtClean="0"/>
          </a:p>
          <a:p>
            <a:endParaRPr lang="en-US" altLang="ko-KR" dirty="0"/>
          </a:p>
          <a:p>
            <a:pPr marL="400050" indent="-400050">
              <a:buAutoNum type="romanLcParenBoth"/>
            </a:pPr>
            <a:r>
              <a:rPr lang="ko-KR" altLang="en-US" dirty="0" smtClean="0"/>
              <a:t>매거진팀 에디터들이 오랜 시간 축적한 도메인 지식을 토대로 컨텐츠 제작 여부를 판별한다</a:t>
            </a:r>
            <a:endParaRPr lang="en-US" altLang="ko-KR" dirty="0" smtClean="0"/>
          </a:p>
          <a:p>
            <a:pPr marL="400050" indent="-400050">
              <a:buAutoNum type="romanLcParenBoth"/>
            </a:pPr>
            <a:endParaRPr lang="en-US" altLang="ko-KR" dirty="0"/>
          </a:p>
          <a:p>
            <a:pPr marL="400050" indent="-400050">
              <a:buAutoNum type="romanLcParenBoth"/>
            </a:pPr>
            <a:r>
              <a:rPr lang="ko-KR" altLang="en-US" dirty="0" smtClean="0"/>
              <a:t>미리 많은 시간을 들여 리서치를 한다</a:t>
            </a:r>
            <a:endParaRPr lang="en-US" altLang="ko-KR" dirty="0"/>
          </a:p>
          <a:p>
            <a:pPr marL="400050" indent="-400050">
              <a:buAutoNum type="romanLcParenBoth"/>
            </a:pPr>
            <a:endParaRPr lang="en-US" altLang="ko-KR" dirty="0" smtClean="0"/>
          </a:p>
          <a:p>
            <a:pPr marL="400050" indent="-400050">
              <a:buAutoNum type="romanLcParenBoth"/>
            </a:pPr>
            <a:r>
              <a:rPr lang="ko-KR" altLang="en-US" dirty="0" smtClean="0"/>
              <a:t>이미 다른 매체에서 </a:t>
            </a:r>
            <a:r>
              <a:rPr lang="ko-KR" altLang="en-US" dirty="0" smtClean="0"/>
              <a:t>다뤄진 </a:t>
            </a:r>
            <a:r>
              <a:rPr lang="ko-KR" altLang="en-US" dirty="0" smtClean="0"/>
              <a:t>후</a:t>
            </a:r>
            <a:r>
              <a:rPr lang="en-US" altLang="ko-KR" dirty="0" smtClean="0"/>
              <a:t>,</a:t>
            </a:r>
            <a:r>
              <a:rPr lang="ko-KR" altLang="en-US" dirty="0" smtClean="0"/>
              <a:t> 뒤늦게 다룬다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96083" y="5609397"/>
            <a:ext cx="380772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리서치 시간을 줄이고 </a:t>
            </a:r>
            <a:endParaRPr lang="en-US" altLang="ko-KR" dirty="0"/>
          </a:p>
          <a:p>
            <a:pPr algn="ctr"/>
            <a:endParaRPr lang="en-US" dirty="0"/>
          </a:p>
          <a:p>
            <a:pPr algn="ctr"/>
            <a:r>
              <a:rPr lang="ko-KR" altLang="en-US" dirty="0" smtClean="0"/>
              <a:t>속도를 높일 수 있는 방법은 </a:t>
            </a:r>
            <a:r>
              <a:rPr lang="ko-KR" altLang="en-US" dirty="0" smtClean="0"/>
              <a:t>없을까 </a:t>
            </a:r>
            <a:r>
              <a:rPr lang="en-US" altLang="ko-KR" dirty="0" smtClean="0"/>
              <a:t>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4023" y="3733589"/>
            <a:ext cx="4350024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정량적 요소</a:t>
            </a:r>
            <a:r>
              <a:rPr lang="ko-KR" altLang="en-US" dirty="0" smtClean="0"/>
              <a:t>를 토대로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신인 아티스트에 대한 컨텐츠를 제작하고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유저에게 배포할 가치가 있는지</a:t>
            </a:r>
            <a:endParaRPr lang="en-US" altLang="ko-KR" dirty="0" smtClean="0"/>
          </a:p>
          <a:p>
            <a:endParaRPr lang="en-US" dirty="0"/>
          </a:p>
          <a:p>
            <a:r>
              <a:rPr lang="ko-KR" altLang="en-US" dirty="0" smtClean="0"/>
              <a:t>머신러닝으로 </a:t>
            </a:r>
            <a:r>
              <a:rPr lang="ko-KR" altLang="en-US" b="1" dirty="0" smtClean="0"/>
              <a:t>분류 예측</a:t>
            </a:r>
            <a:r>
              <a:rPr lang="ko-KR" altLang="en-US" dirty="0" smtClean="0"/>
              <a:t>을 해보자</a:t>
            </a:r>
            <a:endParaRPr lang="en-US" dirty="0"/>
          </a:p>
        </p:txBody>
      </p:sp>
      <p:cxnSp>
        <p:nvCxnSpPr>
          <p:cNvPr id="14" name="Curved Connector 13"/>
          <p:cNvCxnSpPr>
            <a:stCxn id="2" idx="3"/>
            <a:endCxn id="4" idx="0"/>
          </p:cNvCxnSpPr>
          <p:nvPr/>
        </p:nvCxnSpPr>
        <p:spPr>
          <a:xfrm flipV="1">
            <a:off x="3749719" y="1040261"/>
            <a:ext cx="3961266" cy="1331275"/>
          </a:xfrm>
          <a:prstGeom prst="curvedConnector4">
            <a:avLst>
              <a:gd name="adj1" fmla="val 17614"/>
              <a:gd name="adj2" fmla="val 117172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4" idx="3"/>
            <a:endCxn id="5" idx="0"/>
          </p:cNvCxnSpPr>
          <p:nvPr/>
        </p:nvCxnSpPr>
        <p:spPr>
          <a:xfrm flipH="1">
            <a:off x="9041640" y="1501926"/>
            <a:ext cx="1235124" cy="1077501"/>
          </a:xfrm>
          <a:prstGeom prst="curvedConnector4">
            <a:avLst>
              <a:gd name="adj1" fmla="val -18508"/>
              <a:gd name="adj2" fmla="val 71423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5" idx="3"/>
            <a:endCxn id="6" idx="3"/>
          </p:cNvCxnSpPr>
          <p:nvPr/>
        </p:nvCxnSpPr>
        <p:spPr>
          <a:xfrm flipH="1">
            <a:off x="10003808" y="3733589"/>
            <a:ext cx="1774208" cy="2337473"/>
          </a:xfrm>
          <a:prstGeom prst="curvedConnector3">
            <a:avLst>
              <a:gd name="adj1" fmla="val -12885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6" idx="1"/>
            <a:endCxn id="7" idx="0"/>
          </p:cNvCxnSpPr>
          <p:nvPr/>
        </p:nvCxnSpPr>
        <p:spPr>
          <a:xfrm rot="10800000">
            <a:off x="2639035" y="3733590"/>
            <a:ext cx="3557048" cy="2337473"/>
          </a:xfrm>
          <a:prstGeom prst="curvedConnector4">
            <a:avLst>
              <a:gd name="adj1" fmla="val 19427"/>
              <a:gd name="adj2" fmla="val 109780"/>
            </a:avLst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4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3043910"/>
            <a:ext cx="11029615" cy="1497507"/>
          </a:xfrm>
        </p:spPr>
        <p:txBody>
          <a:bodyPr/>
          <a:lstStyle/>
          <a:p>
            <a:r>
              <a:rPr lang="ko-KR" altLang="en-US" b="1" dirty="0" smtClean="0"/>
              <a:t>프로젝트 진행 단계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941696"/>
            <a:ext cx="75199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변수 정의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데이터 수집 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AWS MySQL </a:t>
            </a:r>
            <a:r>
              <a:rPr lang="ko-KR" altLang="en-US" sz="2400" dirty="0" smtClean="0"/>
              <a:t>서버 저장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종속 변수 </a:t>
            </a:r>
            <a:r>
              <a:rPr lang="en-US" altLang="ko-KR" sz="2400" dirty="0" smtClean="0"/>
              <a:t>Labeling</a:t>
            </a:r>
          </a:p>
          <a:p>
            <a:pPr marL="342900" indent="-342900">
              <a:buFontTx/>
              <a:buAutoNum type="arabicPeriod"/>
            </a:pPr>
            <a:endParaRPr lang="en-US" altLang="ko-KR" sz="2400" dirty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ORM Data Query</a:t>
            </a:r>
          </a:p>
          <a:p>
            <a:pPr marL="342900" indent="-342900">
              <a:buFontTx/>
              <a:buAutoNum type="arabicPeriod"/>
            </a:pPr>
            <a:endParaRPr lang="en-US" altLang="ko-KR" sz="2400" dirty="0" smtClean="0"/>
          </a:p>
          <a:p>
            <a:pPr marL="342900" indent="-342900">
              <a:buFontTx/>
              <a:buAutoNum type="arabicPeriod"/>
            </a:pPr>
            <a:r>
              <a:rPr lang="en-US" altLang="ko-KR" sz="2400" dirty="0" smtClean="0"/>
              <a:t>Data</a:t>
            </a:r>
            <a:r>
              <a:rPr lang="ko-KR" altLang="en-US" sz="2400" dirty="0" smtClean="0"/>
              <a:t> 통합</a:t>
            </a:r>
            <a:endParaRPr lang="en-US" altLang="ko-KR" sz="24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모델 학습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 smtClean="0"/>
              <a:t>Feature Engineering (6 + 7</a:t>
            </a:r>
            <a:r>
              <a:rPr lang="ko-KR" altLang="en-US" sz="2400" dirty="0" smtClean="0"/>
              <a:t> 번 반복</a:t>
            </a:r>
            <a:r>
              <a:rPr lang="en-US" altLang="ko-KR" sz="2400" dirty="0" smtClean="0"/>
              <a:t>)</a:t>
            </a:r>
            <a:endParaRPr lang="en-US" sz="2400" dirty="0" smtClean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모델 교차 검증 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 최적화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11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671</TotalTime>
  <Words>1048</Words>
  <Application>Microsoft Macintosh PowerPoint</Application>
  <PresentationFormat>Widescreen</PresentationFormat>
  <Paragraphs>403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.AppleSystemUIFont</vt:lpstr>
      <vt:lpstr>Calibri</vt:lpstr>
      <vt:lpstr>Gill Sans MT</vt:lpstr>
      <vt:lpstr>Mangal</vt:lpstr>
      <vt:lpstr>Wingdings</vt:lpstr>
      <vt:lpstr>Wingdings 2</vt:lpstr>
      <vt:lpstr>휴먼매직체</vt:lpstr>
      <vt:lpstr>Arial</vt:lpstr>
      <vt:lpstr>Dividend</vt:lpstr>
      <vt:lpstr>Content worth debut artist classifier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프로젝트 진행 단계</vt:lpstr>
      <vt:lpstr>PowerPoint Presentation</vt:lpstr>
      <vt:lpstr>변수 정의</vt:lpstr>
      <vt:lpstr>PowerPoint Presentation</vt:lpstr>
      <vt:lpstr>PowerPoint Presentation</vt:lpstr>
      <vt:lpstr>데이터 수집</vt:lpstr>
      <vt:lpstr>PowerPoint Presentation</vt:lpstr>
      <vt:lpstr>종속 변수 Labeling</vt:lpstr>
      <vt:lpstr>PowerPoint Presentation</vt:lpstr>
      <vt:lpstr>Data 통합</vt:lpstr>
      <vt:lpstr>PowerPoint Presentation</vt:lpstr>
      <vt:lpstr>모델 학습</vt:lpstr>
      <vt:lpstr>PowerPoint Presentation</vt:lpstr>
      <vt:lpstr>PowerPoint Presentation</vt:lpstr>
      <vt:lpstr>Feature engineering</vt:lpstr>
      <vt:lpstr>PowerPoint Presentation</vt:lpstr>
      <vt:lpstr>모델 성능 개선 &amp; 최적화</vt:lpstr>
      <vt:lpstr>PowerPoint Presentation</vt:lpstr>
      <vt:lpstr>PowerPoint Presentation</vt:lpstr>
      <vt:lpstr>PowerPoint Presentation</vt:lpstr>
      <vt:lpstr>새로운 데이터 테스트 해보기</vt:lpstr>
      <vt:lpstr>PowerPoint Presentation</vt:lpstr>
      <vt:lpstr>PowerPoint Presentation</vt:lpstr>
      <vt:lpstr>보완점 / 앞으로의 진행 방향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worth debut artist classifier </dc:title>
  <dc:creator>SEO Wonyoung</dc:creator>
  <cp:lastModifiedBy>SEO Wonyoung</cp:lastModifiedBy>
  <cp:revision>49</cp:revision>
  <cp:lastPrinted>2018-05-09T15:55:55Z</cp:lastPrinted>
  <dcterms:created xsi:type="dcterms:W3CDTF">2018-05-08T18:12:16Z</dcterms:created>
  <dcterms:modified xsi:type="dcterms:W3CDTF">2018-05-09T16:25:27Z</dcterms:modified>
</cp:coreProperties>
</file>

<file path=docProps/thumbnail.jpeg>
</file>